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E9Kd5DcMxkBBmttzgHEXCpTdd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19dc70a1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19dc70a1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19dc70a1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19dc70a1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19dc70a1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19dc70a1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19dc70a1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19dc70a1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19dc70a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19dc70a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19dc70a1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19dc70a1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19dc70a1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19dc70a1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19dc70a1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19dc70a1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19dc70a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19dc70a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19dc70a1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19dc70a1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19dc70a1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19dc70a1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venir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57607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869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"/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/>
          <p:nvPr/>
        </p:nvSpPr>
        <p:spPr>
          <a:xfrm rot="10800000" flipH="1">
            <a:off x="578652" y="4501201"/>
            <a:ext cx="11034696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>
            <a:spLocks noGrp="1"/>
          </p:cNvSpPr>
          <p:nvPr>
            <p:ph type="pic" idx="2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randolphgonzalez@ciceropre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iceroprep.greatheartsamerica.org/academics/college-counsel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ceroprep.greatheartsamerica.org/academics/college-counsel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naviance.com/cicerop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7848600" y="900003"/>
            <a:ext cx="4023360" cy="350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n-US" sz="4400"/>
              <a:t>College Planning Workshop for Parents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Class of 2021</a:t>
            </a:r>
            <a:endParaRPr/>
          </a:p>
        </p:txBody>
      </p:sp>
      <p:pic>
        <p:nvPicPr>
          <p:cNvPr id="106" name="Google Shape;106;p1" descr="signature_9230179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69" y="2184664"/>
            <a:ext cx="5948863" cy="221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19dc70a10_0_41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Parts of an Application</a:t>
            </a:r>
            <a:endParaRPr/>
          </a:p>
        </p:txBody>
      </p:sp>
      <p:sp>
        <p:nvSpPr>
          <p:cNvPr id="171" name="Google Shape;171;g819dc70a10_0_41"/>
          <p:cNvSpPr txBox="1">
            <a:spLocks noGrp="1"/>
          </p:cNvSpPr>
          <p:nvPr>
            <p:ph type="body" idx="1"/>
          </p:nvPr>
        </p:nvSpPr>
        <p:spPr>
          <a:xfrm>
            <a:off x="1057275" y="2478025"/>
            <a:ext cx="49959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Counselor prepares &amp; sends: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Cicero Transcript (grades 9-11)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Letters of Recommendation (2 teachers; 1 counselor)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School Profile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Mid-year Report (with Sem 1 grades)</a:t>
            </a:r>
            <a:endParaRPr sz="2000"/>
          </a:p>
        </p:txBody>
      </p:sp>
      <p:sp>
        <p:nvSpPr>
          <p:cNvPr id="172" name="Google Shape;172;g819dc70a10_0_41"/>
          <p:cNvSpPr txBox="1">
            <a:spLocks noGrp="1"/>
          </p:cNvSpPr>
          <p:nvPr>
            <p:ph type="body" idx="2"/>
          </p:nvPr>
        </p:nvSpPr>
        <p:spPr>
          <a:xfrm>
            <a:off x="6115050" y="2478025"/>
            <a:ext cx="58293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Student prepares &amp; sends: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Application online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Essay and Resume included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SAT/ACT/SAT Subject Tests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Financial documents (CSS profile &amp;/or FAFSA)</a:t>
            </a:r>
            <a:endParaRPr sz="2000"/>
          </a:p>
        </p:txBody>
      </p:sp>
      <p:pic>
        <p:nvPicPr>
          <p:cNvPr id="173" name="Google Shape;173;g819dc70a10_0_4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587" y="5619927"/>
            <a:ext cx="1179564" cy="11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19dc70a10_0_29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 for Class of 2021</a:t>
            </a:r>
            <a:endParaRPr/>
          </a:p>
        </p:txBody>
      </p:sp>
      <p:sp>
        <p:nvSpPr>
          <p:cNvPr id="179" name="Google Shape;179;g819dc70a10_0_29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Spring 2020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Meet with Counselor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Finish year strong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Practice for SAT/ACT &amp; SAT Subject Tests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Create initial college list in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Write practice essay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Complete resume</a:t>
            </a:r>
            <a:endParaRPr sz="2400"/>
          </a:p>
        </p:txBody>
      </p:sp>
      <p:sp>
        <p:nvSpPr>
          <p:cNvPr id="180" name="Google Shape;180;g819dc70a10_0_29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Summer 2020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Take SAT/ACT &amp; SAT Subject Tests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Explore universities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Improve essay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Research requirements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Narrow college list</a:t>
            </a:r>
            <a:endParaRPr sz="2400"/>
          </a:p>
        </p:txBody>
      </p:sp>
      <p:pic>
        <p:nvPicPr>
          <p:cNvPr id="181" name="Google Shape;181;g819dc70a10_0_2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587" y="5619927"/>
            <a:ext cx="1179564" cy="11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19dc70a10_0_35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 for Class of 2021</a:t>
            </a:r>
            <a:endParaRPr/>
          </a:p>
        </p:txBody>
      </p:sp>
      <p:sp>
        <p:nvSpPr>
          <p:cNvPr id="187" name="Google Shape;187;g819dc70a10_0_35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Fall 2020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Take final SAT/ACT &amp; SAT Subject Tests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Begin Common Application-August 1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Organize financial documents-October 1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Semester 1 grades matter</a:t>
            </a:r>
            <a:endParaRPr sz="2400"/>
          </a:p>
        </p:txBody>
      </p:sp>
      <p:sp>
        <p:nvSpPr>
          <p:cNvPr id="188" name="Google Shape;188;g819dc70a10_0_35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Spring 2021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Wait for and compare decisions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Decide and deposit by May 1, 2021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Schedule orientation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Apply for scholarships</a:t>
            </a:r>
            <a:endParaRPr sz="2400"/>
          </a:p>
        </p:txBody>
      </p:sp>
      <p:pic>
        <p:nvPicPr>
          <p:cNvPr id="189" name="Google Shape;189;g819dc70a10_0_3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587" y="5619927"/>
            <a:ext cx="1179564" cy="11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19dc70a10_0_53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We Do Now?</a:t>
            </a:r>
            <a:endParaRPr/>
          </a:p>
        </p:txBody>
      </p:sp>
      <p:sp>
        <p:nvSpPr>
          <p:cNvPr id="195" name="Google Shape;195;g819dc70a10_0_53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Students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Set up 1:1 student meeting with counselor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Set up family meeting with counselor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Dedicate regular time weekly to college research</a:t>
            </a:r>
            <a:endParaRPr sz="2400"/>
          </a:p>
        </p:txBody>
      </p:sp>
      <p:sp>
        <p:nvSpPr>
          <p:cNvPr id="196" name="Google Shape;196;g819dc70a10_0_53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Parents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Ask students about their college hopes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Allow them space to focus on college research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Avoid discussing costs--for now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Ensure student has Naviance access</a:t>
            </a:r>
            <a:endParaRPr sz="2400"/>
          </a:p>
        </p:txBody>
      </p:sp>
      <p:pic>
        <p:nvPicPr>
          <p:cNvPr id="197" name="Google Shape;197;g819dc70a10_0_5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587" y="5619927"/>
            <a:ext cx="1179564" cy="11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lang="en-US"/>
              <a:t>Office of College Counseling 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982217" y="2173224"/>
            <a:ext cx="10707256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/>
              <a:t>Mr. Kevin Gonzalez, Director of College Counseling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 u="sng">
                <a:solidFill>
                  <a:schemeClr val="hlink"/>
                </a:solidFill>
                <a:hlinkClick r:id="rId3"/>
              </a:rPr>
              <a:t>krandolphgonzalez@ciceroprep.org</a:t>
            </a:r>
            <a:endParaRPr sz="217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/>
              <a:t>Updated College Counseling Events: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 u="sng">
                <a:solidFill>
                  <a:schemeClr val="hlink"/>
                </a:solidFill>
                <a:hlinkClick r:id="rId4"/>
              </a:rPr>
              <a:t>https://ciceroprep.greatheartsamerica.org/academics/college-counseling/</a:t>
            </a:r>
            <a:endParaRPr sz="217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Char char="•"/>
            </a:pPr>
            <a:r>
              <a:rPr lang="en-US" sz="2170"/>
              <a:t>Juniors required to have 1:1 meeting before April 30 (Zoom, Skype, WhatsApp)</a:t>
            </a: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endParaRPr sz="2170"/>
          </a:p>
        </p:txBody>
      </p:sp>
      <p:pic>
        <p:nvPicPr>
          <p:cNvPr id="115" name="Google Shape;115;p2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3392" y="5559159"/>
            <a:ext cx="1226081" cy="122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19dc70a10_0_0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 know</a:t>
            </a:r>
            <a:endParaRPr/>
          </a:p>
        </p:txBody>
      </p:sp>
      <p:sp>
        <p:nvSpPr>
          <p:cNvPr id="121" name="Google Shape;121;g819dc70a10_0_0"/>
          <p:cNvSpPr txBox="1">
            <a:spLocks noGrp="1"/>
          </p:cNvSpPr>
          <p:nvPr>
            <p:ph type="body" idx="1"/>
          </p:nvPr>
        </p:nvSpPr>
        <p:spPr>
          <a:xfrm>
            <a:off x="1011893" y="1949374"/>
            <a:ext cx="101682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Flexible admission testing requirements (SAT/ACT)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SAT cancelled through at least May 2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 cancelled until at least June 13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SAT School Day now April 28 at Cicero--tentatively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impact on high school GPA, transcripts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 grades and GPAs will not be affected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Time to be creative with extracurriculars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Encourage students to enroll in online courses (Coursera.org)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Students must fill time with constructive projects, learning, reading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g819dc70a10_0_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772" y="5979130"/>
            <a:ext cx="820375" cy="82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19dc70a10_0_71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Cicero Prep Office of College Counseling</a:t>
            </a:r>
            <a:endParaRPr/>
          </a:p>
        </p:txBody>
      </p:sp>
      <p:sp>
        <p:nvSpPr>
          <p:cNvPr id="128" name="Google Shape;128;g819dc70a10_0_71"/>
          <p:cNvSpPr txBox="1">
            <a:spLocks noGrp="1"/>
          </p:cNvSpPr>
          <p:nvPr>
            <p:ph type="body" idx="1"/>
          </p:nvPr>
        </p:nvSpPr>
        <p:spPr>
          <a:xfrm>
            <a:off x="630750" y="2250275"/>
            <a:ext cx="2811600" cy="415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CiceroPrep.org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click “Academics”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click “College Counseling”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https://ciceroprep.greatheartsamerica.org/academics/college-counseling/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All college visits, events, resources including Naviance are linked here.</a:t>
            </a:r>
            <a:endParaRPr sz="1400"/>
          </a:p>
        </p:txBody>
      </p:sp>
      <p:pic>
        <p:nvPicPr>
          <p:cNvPr id="129" name="Google Shape;129;g819dc70a10_0_71"/>
          <p:cNvPicPr preferRelativeResize="0"/>
          <p:nvPr/>
        </p:nvPicPr>
        <p:blipFill rotWithShape="1">
          <a:blip r:embed="rId4">
            <a:alphaModFix/>
          </a:blip>
          <a:srcRect l="864" t="8022" r="3064" b="6169"/>
          <a:stretch/>
        </p:blipFill>
        <p:spPr>
          <a:xfrm>
            <a:off x="3576350" y="2250275"/>
            <a:ext cx="8264424" cy="4152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19dc70a10_0_64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Naviance</a:t>
            </a:r>
            <a:endParaRPr/>
          </a:p>
        </p:txBody>
      </p:sp>
      <p:sp>
        <p:nvSpPr>
          <p:cNvPr id="135" name="Google Shape;135;g819dc70a10_0_64"/>
          <p:cNvSpPr txBox="1">
            <a:spLocks noGrp="1"/>
          </p:cNvSpPr>
          <p:nvPr>
            <p:ph type="body" idx="1"/>
          </p:nvPr>
        </p:nvSpPr>
        <p:spPr>
          <a:xfrm>
            <a:off x="616150" y="2464625"/>
            <a:ext cx="4018500" cy="371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Naviance: 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https://student.naviance.com/ciceropa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Career search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University search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Admission requirements to universities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Transcript request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Application checklist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Naviance is required for the Class of 2021 for all college applications.</a:t>
            </a:r>
            <a:endParaRPr sz="1400"/>
          </a:p>
        </p:txBody>
      </p:sp>
      <p:pic>
        <p:nvPicPr>
          <p:cNvPr id="136" name="Google Shape;136;g819dc70a10_0_64"/>
          <p:cNvPicPr preferRelativeResize="0"/>
          <p:nvPr/>
        </p:nvPicPr>
        <p:blipFill rotWithShape="1">
          <a:blip r:embed="rId4">
            <a:alphaModFix/>
          </a:blip>
          <a:srcRect l="2439" t="13878" b="4628"/>
          <a:stretch/>
        </p:blipFill>
        <p:spPr>
          <a:xfrm>
            <a:off x="4741675" y="2464625"/>
            <a:ext cx="7297925" cy="342897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19dc70a10_0_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Selective Universities Look For</a:t>
            </a:r>
            <a:endParaRPr/>
          </a:p>
        </p:txBody>
      </p:sp>
      <p:sp>
        <p:nvSpPr>
          <p:cNvPr id="142" name="Google Shape;142;g819dc70a10_0_6"/>
          <p:cNvSpPr txBox="1">
            <a:spLocks noGrp="1"/>
          </p:cNvSpPr>
          <p:nvPr>
            <p:ph type="body" idx="1"/>
          </p:nvPr>
        </p:nvSpPr>
        <p:spPr>
          <a:xfrm>
            <a:off x="1115568" y="2163049"/>
            <a:ext cx="101682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Grades in rigorous courses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 plus Writing or SAT*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SAT Subject Tests, two from different subjects*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Engineering:  ”Math 2” and/or a Science recommended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Extra-curricular activities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unique, consistent, focus, creative, non-traditional leadership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Letters of recommendation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Two teachers plus College Counselor</a:t>
            </a:r>
            <a:endParaRPr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i="1"/>
              <a:t>*  testing schedule may be adjusted to Fall 2020</a:t>
            </a:r>
            <a:endParaRPr sz="20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g819dc70a10_0_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5917" y="5631909"/>
            <a:ext cx="1226081" cy="122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19dc70a10_0_12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State Universities Look For</a:t>
            </a:r>
            <a:endParaRPr/>
          </a:p>
        </p:txBody>
      </p:sp>
      <p:sp>
        <p:nvSpPr>
          <p:cNvPr id="149" name="Google Shape;149;g819dc70a10_0_12"/>
          <p:cNvSpPr txBox="1">
            <a:spLocks noGrp="1"/>
          </p:cNvSpPr>
          <p:nvPr>
            <p:ph type="body" idx="1"/>
          </p:nvPr>
        </p:nvSpPr>
        <p:spPr>
          <a:xfrm>
            <a:off x="1115575" y="1728250"/>
            <a:ext cx="10168200" cy="49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482600" lvl="0" indent="0" algn="l" rtl="0">
              <a:lnSpc>
                <a:spcPct val="144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highlight>
                  <a:srgbClr val="FFFFFF"/>
                </a:highlight>
              </a:rPr>
              <a:t>Course competency requirements</a:t>
            </a:r>
            <a:endParaRPr b="1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939800" marR="482600" lvl="0" indent="-317500" algn="l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  <a:highlight>
                  <a:srgbClr val="FFFFFF"/>
                </a:highlight>
              </a:rPr>
              <a:t>4 years math</a:t>
            </a:r>
            <a:endParaRPr sz="14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939800" marR="482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  <a:highlight>
                  <a:srgbClr val="FFFFFF"/>
                </a:highlight>
              </a:rPr>
              <a:t>4 years English (non-ESL/ELL courses)</a:t>
            </a:r>
            <a:endParaRPr sz="14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939800" marR="482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  <a:highlight>
                  <a:srgbClr val="FFFFFF"/>
                </a:highlight>
              </a:rPr>
              <a:t>3 years lab sciences (1 year each from biology, chemistry, earth science, integrated sciences or physics)</a:t>
            </a:r>
            <a:endParaRPr sz="14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939800" marR="482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  <a:highlight>
                  <a:srgbClr val="FFFFFF"/>
                </a:highlight>
              </a:rPr>
              <a:t>2 years social sciences (including 1 year American history)</a:t>
            </a:r>
            <a:endParaRPr sz="14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939800" marR="482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  <a:highlight>
                  <a:srgbClr val="FFFFFF"/>
                </a:highlight>
              </a:rPr>
              <a:t>2 years same second language</a:t>
            </a:r>
            <a:endParaRPr sz="14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939800" marR="4826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  <a:highlight>
                  <a:srgbClr val="FFFFFF"/>
                </a:highlight>
              </a:rPr>
              <a:t>1 year fine arts or 1 year career and technical education</a:t>
            </a:r>
            <a:endParaRPr sz="14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0" marR="482600" lvl="0" indent="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A2A2A"/>
                </a:solidFill>
                <a:highlight>
                  <a:srgbClr val="FFFFFF"/>
                </a:highlight>
              </a:rPr>
              <a:t>plus</a:t>
            </a:r>
            <a:endParaRPr sz="18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</a:rPr>
              <a:t>top 25% in high school graduating class (Cicero does not rank students)</a:t>
            </a:r>
            <a:endParaRPr sz="1400">
              <a:solidFill>
                <a:srgbClr val="2A2A2A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</a:rPr>
              <a:t>ASU:  3.00 GPA in competency courses (4.00 = "A"); UA:  2.00 GPA in competency courses; NAU 3.00 guaranteed admission; 2.50 considered</a:t>
            </a:r>
            <a:endParaRPr sz="1400">
              <a:solidFill>
                <a:srgbClr val="2A2A2A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</a:rPr>
              <a:t>ACT: 22 (24 nonresidents)</a:t>
            </a:r>
            <a:endParaRPr sz="1400">
              <a:solidFill>
                <a:srgbClr val="2A2A2A"/>
              </a:solidFill>
            </a:endParaRPr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400"/>
              <a:buFont typeface="Avenir"/>
              <a:buChar char="●"/>
            </a:pPr>
            <a:r>
              <a:rPr lang="en-US" sz="1400">
                <a:solidFill>
                  <a:srgbClr val="2A2A2A"/>
                </a:solidFill>
              </a:rPr>
              <a:t>SAT: 1120 (1180 nonresidents)</a:t>
            </a:r>
            <a:endParaRPr sz="1400">
              <a:solidFill>
                <a:srgbClr val="2A2A2A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g819dc70a10_0_12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772" y="5979130"/>
            <a:ext cx="820375" cy="82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19dc70a10_0_19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Universities</a:t>
            </a:r>
            <a:endParaRPr/>
          </a:p>
        </p:txBody>
      </p:sp>
      <p:sp>
        <p:nvSpPr>
          <p:cNvPr id="156" name="Google Shape;156;g819dc70a10_0_19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Religious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Public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Private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Arts Schools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Military Academies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819dc70a10_0_19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00" cy="369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Community Colleges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Liberal Arts (nearly all in USA)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Selective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All Female/Male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Research Universities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g819dc70a10_0_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587" y="5619927"/>
            <a:ext cx="1179564" cy="11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19dc70a10_0_47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200" cy="117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Applications</a:t>
            </a:r>
            <a:endParaRPr/>
          </a:p>
        </p:txBody>
      </p:sp>
      <p:sp>
        <p:nvSpPr>
          <p:cNvPr id="164" name="Google Shape;164;g819dc70a10_0_47"/>
          <p:cNvSpPr txBox="1">
            <a:spLocks noGrp="1"/>
          </p:cNvSpPr>
          <p:nvPr>
            <p:ph type="body" idx="1"/>
          </p:nvPr>
        </p:nvSpPr>
        <p:spPr>
          <a:xfrm>
            <a:off x="557225" y="2042575"/>
            <a:ext cx="11415600" cy="512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Early Decision</a:t>
            </a:r>
            <a:endParaRPr sz="25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Binding commitment to attend, if accepted (October 15-November 15 deadlines)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Required College Counselor meeting with parents &amp; student prior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Only permitted one Early Decision application per year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Early Action</a:t>
            </a:r>
            <a:endParaRPr sz="25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Demonstrates student interest, no commitment to attend (November 1-December 1 deadlines)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Regular Deadline</a:t>
            </a:r>
            <a:endParaRPr sz="25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January 1-February 1 deadlines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Rolling</a:t>
            </a:r>
            <a:endParaRPr sz="25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Accepting applications until full</a:t>
            </a:r>
            <a:endParaRPr sz="2000"/>
          </a:p>
        </p:txBody>
      </p:sp>
      <p:pic>
        <p:nvPicPr>
          <p:cNvPr id="165" name="Google Shape;165;g819dc70a10_0_47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587" y="5619927"/>
            <a:ext cx="1179564" cy="11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Widescreen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</vt:lpstr>
      <vt:lpstr>Calibri</vt:lpstr>
      <vt:lpstr>AccentBoxVTI</vt:lpstr>
      <vt:lpstr>College Planning Workshop for Parents</vt:lpstr>
      <vt:lpstr>Office of College Counseling </vt:lpstr>
      <vt:lpstr>What we know</vt:lpstr>
      <vt:lpstr>Cicero Prep Office of College Counseling</vt:lpstr>
      <vt:lpstr>Naviance</vt:lpstr>
      <vt:lpstr>What Selective Universities Look For</vt:lpstr>
      <vt:lpstr>What State Universities Look For</vt:lpstr>
      <vt:lpstr>Types of Universities</vt:lpstr>
      <vt:lpstr>Types of Applications</vt:lpstr>
      <vt:lpstr>Parts of an Application</vt:lpstr>
      <vt:lpstr>Timeline for Class of 2021</vt:lpstr>
      <vt:lpstr>Timeline for Class of 2021</vt:lpstr>
      <vt:lpstr>What Can We Do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Planning Workshop for Parents</dc:title>
  <dc:creator>Kevin Randolph Gonzalez</dc:creator>
  <cp:lastModifiedBy>Kevin Randolph Gonzalez</cp:lastModifiedBy>
  <cp:revision>1</cp:revision>
  <dcterms:created xsi:type="dcterms:W3CDTF">2020-03-19T17:54:57Z</dcterms:created>
  <dcterms:modified xsi:type="dcterms:W3CDTF">2020-03-27T17:22:07Z</dcterms:modified>
</cp:coreProperties>
</file>