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  <p:sldId id="262" r:id="rId7"/>
    <p:sldId id="263" r:id="rId8"/>
    <p:sldId id="267" r:id="rId9"/>
    <p:sldId id="269" r:id="rId10"/>
    <p:sldId id="261" r:id="rId11"/>
    <p:sldId id="264" r:id="rId12"/>
    <p:sldId id="265" r:id="rId13"/>
    <p:sldId id="26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344" y="-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svg"/><Relationship Id="rId13" Type="http://schemas.openxmlformats.org/officeDocument/2006/relationships/image" Target="../media/image13.png"/><Relationship Id="rId14" Type="http://schemas.openxmlformats.org/officeDocument/2006/relationships/image" Target="../media/image20.svg"/><Relationship Id="rId1" Type="http://schemas.openxmlformats.org/officeDocument/2006/relationships/image" Target="../media/image7.png"/><Relationship Id="rId2" Type="http://schemas.openxmlformats.org/officeDocument/2006/relationships/image" Target="../media/image8.svg"/><Relationship Id="rId3" Type="http://schemas.openxmlformats.org/officeDocument/2006/relationships/image" Target="../media/image8.png"/><Relationship Id="rId4" Type="http://schemas.openxmlformats.org/officeDocument/2006/relationships/image" Target="../media/image10.svg"/><Relationship Id="rId5" Type="http://schemas.openxmlformats.org/officeDocument/2006/relationships/image" Target="../media/image9.png"/><Relationship Id="rId6" Type="http://schemas.openxmlformats.org/officeDocument/2006/relationships/image" Target="../media/image12.svg"/><Relationship Id="rId7" Type="http://schemas.openxmlformats.org/officeDocument/2006/relationships/image" Target="../media/image10.png"/><Relationship Id="rId8" Type="http://schemas.openxmlformats.org/officeDocument/2006/relationships/image" Target="../media/image14.svg"/><Relationship Id="rId9" Type="http://schemas.openxmlformats.org/officeDocument/2006/relationships/image" Target="../media/image11.png"/><Relationship Id="rId10" Type="http://schemas.openxmlformats.org/officeDocument/2006/relationships/image" Target="../media/image16.svg"/></Relationships>
</file>

<file path=ppt/diagrams/_rels/data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9.png"/><Relationship Id="rId12" Type="http://schemas.openxmlformats.org/officeDocument/2006/relationships/image" Target="../media/image32.svg"/><Relationship Id="rId1" Type="http://schemas.openxmlformats.org/officeDocument/2006/relationships/image" Target="../media/image14.png"/><Relationship Id="rId2" Type="http://schemas.openxmlformats.org/officeDocument/2006/relationships/image" Target="../media/image22.svg"/><Relationship Id="rId3" Type="http://schemas.openxmlformats.org/officeDocument/2006/relationships/image" Target="../media/image15.png"/><Relationship Id="rId4" Type="http://schemas.openxmlformats.org/officeDocument/2006/relationships/image" Target="../media/image24.svg"/><Relationship Id="rId5" Type="http://schemas.openxmlformats.org/officeDocument/2006/relationships/image" Target="../media/image16.png"/><Relationship Id="rId6" Type="http://schemas.openxmlformats.org/officeDocument/2006/relationships/image" Target="../media/image26.svg"/><Relationship Id="rId7" Type="http://schemas.openxmlformats.org/officeDocument/2006/relationships/image" Target="../media/image17.png"/><Relationship Id="rId8" Type="http://schemas.openxmlformats.org/officeDocument/2006/relationships/image" Target="../media/image28.svg"/><Relationship Id="rId9" Type="http://schemas.openxmlformats.org/officeDocument/2006/relationships/image" Target="../media/image18.png"/><Relationship Id="rId10" Type="http://schemas.openxmlformats.org/officeDocument/2006/relationships/image" Target="../media/image3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36.svg"/><Relationship Id="rId1" Type="http://schemas.openxmlformats.org/officeDocument/2006/relationships/image" Target="../media/image20.png"/><Relationship Id="rId2" Type="http://schemas.openxmlformats.org/officeDocument/2006/relationships/image" Target="../media/image34.svg"/></Relationships>
</file>

<file path=ppt/diagrams/_rels/drawing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svg"/><Relationship Id="rId13" Type="http://schemas.openxmlformats.org/officeDocument/2006/relationships/image" Target="../media/image13.png"/><Relationship Id="rId14" Type="http://schemas.openxmlformats.org/officeDocument/2006/relationships/image" Target="../media/image20.svg"/><Relationship Id="rId1" Type="http://schemas.openxmlformats.org/officeDocument/2006/relationships/image" Target="../media/image7.png"/><Relationship Id="rId2" Type="http://schemas.openxmlformats.org/officeDocument/2006/relationships/image" Target="../media/image8.svg"/><Relationship Id="rId3" Type="http://schemas.openxmlformats.org/officeDocument/2006/relationships/image" Target="../media/image8.png"/><Relationship Id="rId4" Type="http://schemas.openxmlformats.org/officeDocument/2006/relationships/image" Target="../media/image10.svg"/><Relationship Id="rId5" Type="http://schemas.openxmlformats.org/officeDocument/2006/relationships/image" Target="../media/image9.png"/><Relationship Id="rId6" Type="http://schemas.openxmlformats.org/officeDocument/2006/relationships/image" Target="../media/image12.svg"/><Relationship Id="rId7" Type="http://schemas.openxmlformats.org/officeDocument/2006/relationships/image" Target="../media/image10.png"/><Relationship Id="rId8" Type="http://schemas.openxmlformats.org/officeDocument/2006/relationships/image" Target="../media/image14.svg"/><Relationship Id="rId9" Type="http://schemas.openxmlformats.org/officeDocument/2006/relationships/image" Target="../media/image11.png"/><Relationship Id="rId10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9.png"/><Relationship Id="rId12" Type="http://schemas.openxmlformats.org/officeDocument/2006/relationships/image" Target="../media/image32.svg"/><Relationship Id="rId1" Type="http://schemas.openxmlformats.org/officeDocument/2006/relationships/image" Target="../media/image14.png"/><Relationship Id="rId2" Type="http://schemas.openxmlformats.org/officeDocument/2006/relationships/image" Target="../media/image22.svg"/><Relationship Id="rId3" Type="http://schemas.openxmlformats.org/officeDocument/2006/relationships/image" Target="../media/image15.png"/><Relationship Id="rId4" Type="http://schemas.openxmlformats.org/officeDocument/2006/relationships/image" Target="../media/image24.svg"/><Relationship Id="rId5" Type="http://schemas.openxmlformats.org/officeDocument/2006/relationships/image" Target="../media/image16.png"/><Relationship Id="rId6" Type="http://schemas.openxmlformats.org/officeDocument/2006/relationships/image" Target="../media/image26.svg"/><Relationship Id="rId7" Type="http://schemas.openxmlformats.org/officeDocument/2006/relationships/image" Target="../media/image17.png"/><Relationship Id="rId8" Type="http://schemas.openxmlformats.org/officeDocument/2006/relationships/image" Target="../media/image28.svg"/><Relationship Id="rId9" Type="http://schemas.openxmlformats.org/officeDocument/2006/relationships/image" Target="../media/image18.png"/><Relationship Id="rId10" Type="http://schemas.openxmlformats.org/officeDocument/2006/relationships/image" Target="../media/image3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36.svg"/><Relationship Id="rId1" Type="http://schemas.openxmlformats.org/officeDocument/2006/relationships/image" Target="../media/image20.png"/><Relationship Id="rId2" Type="http://schemas.openxmlformats.org/officeDocument/2006/relationships/image" Target="../media/image3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D36E9D-5E2C-4D8C-8BE9-D563C81F6751}" type="doc">
      <dgm:prSet loTypeId="urn:microsoft.com/office/officeart/2018/2/layout/IconVerticalSolidList" loCatId="icon" qsTypeId="urn:microsoft.com/office/officeart/2005/8/quickstyle/simple4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30D60EEA-8B9F-484E-8488-E930033BA4A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Generally speaking, students will apply to 3-8 schools, although some will apply to fewer and some will apply to more.</a:t>
          </a:r>
        </a:p>
      </dgm:t>
    </dgm:pt>
    <dgm:pt modelId="{C20304FD-DF3E-4B4B-90A2-547386611A82}" type="parTrans" cxnId="{B99BCD00-887A-41FA-BF60-98F31CAC8659}">
      <dgm:prSet/>
      <dgm:spPr/>
      <dgm:t>
        <a:bodyPr/>
        <a:lstStyle/>
        <a:p>
          <a:endParaRPr lang="en-US"/>
        </a:p>
      </dgm:t>
    </dgm:pt>
    <dgm:pt modelId="{0D1724D8-89CF-4282-97EB-FE9D8C21635A}" type="sibTrans" cxnId="{B99BCD00-887A-41FA-BF60-98F31CAC8659}">
      <dgm:prSet phldrT="1" phldr="0"/>
      <dgm:spPr/>
      <dgm:t>
        <a:bodyPr/>
        <a:lstStyle/>
        <a:p>
          <a:endParaRPr lang="en-US"/>
        </a:p>
      </dgm:t>
    </dgm:pt>
    <dgm:pt modelId="{41115C6A-CA1D-4106-9899-F32E095B30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Students need: At least one true “safety” school – a school that they both can afford and will be accepted to.</a:t>
          </a:r>
        </a:p>
      </dgm:t>
    </dgm:pt>
    <dgm:pt modelId="{6A5AA1FA-AA77-4FFF-83A0-F0CDE744AFB4}" type="parTrans" cxnId="{DA071F4D-139A-4069-B73C-925CBE38DBE4}">
      <dgm:prSet/>
      <dgm:spPr/>
      <dgm:t>
        <a:bodyPr/>
        <a:lstStyle/>
        <a:p>
          <a:endParaRPr lang="en-US"/>
        </a:p>
      </dgm:t>
    </dgm:pt>
    <dgm:pt modelId="{6560B3CC-1667-4A69-8B14-5695788089E1}" type="sibTrans" cxnId="{DA071F4D-139A-4069-B73C-925CBE38DBE4}">
      <dgm:prSet phldrT="2" phldr="0"/>
      <dgm:spPr/>
      <dgm:t>
        <a:bodyPr/>
        <a:lstStyle/>
        <a:p>
          <a:endParaRPr lang="en-US"/>
        </a:p>
      </dgm:t>
    </dgm:pt>
    <dgm:pt modelId="{22B1F292-DB72-426B-B852-6218DC56948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most AZ students, their safety schools are ASU, U of A, NAU, and/or a local community college.</a:t>
          </a:r>
        </a:p>
      </dgm:t>
    </dgm:pt>
    <dgm:pt modelId="{ADBCF04C-458B-4E7D-8E16-79CB6E320553}" type="parTrans" cxnId="{E42ABC3C-F73A-4D67-BA8E-C59FC5A5E11A}">
      <dgm:prSet/>
      <dgm:spPr/>
      <dgm:t>
        <a:bodyPr/>
        <a:lstStyle/>
        <a:p>
          <a:endParaRPr lang="en-US"/>
        </a:p>
      </dgm:t>
    </dgm:pt>
    <dgm:pt modelId="{9E282A92-0561-4E00-AD15-46F6D116FCB2}" type="sibTrans" cxnId="{E42ABC3C-F73A-4D67-BA8E-C59FC5A5E11A}">
      <dgm:prSet phldrT="3" phldr="0"/>
      <dgm:spPr/>
      <dgm:t>
        <a:bodyPr/>
        <a:lstStyle/>
        <a:p>
          <a:endParaRPr lang="en-US"/>
        </a:p>
      </dgm:t>
    </dgm:pt>
    <dgm:pt modelId="{33854752-C352-49BF-97E6-17F68C444A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Schools with admissions rates lower than 50% are NOT safety schools, even if the student has an exemplary record.</a:t>
          </a:r>
        </a:p>
      </dgm:t>
    </dgm:pt>
    <dgm:pt modelId="{CCDC6B41-4D17-48BC-8FE7-5E61EEDC9FDB}" type="parTrans" cxnId="{2D9F90B9-DE57-49E7-8446-69E668E43A8A}">
      <dgm:prSet/>
      <dgm:spPr/>
      <dgm:t>
        <a:bodyPr/>
        <a:lstStyle/>
        <a:p>
          <a:endParaRPr lang="en-US"/>
        </a:p>
      </dgm:t>
    </dgm:pt>
    <dgm:pt modelId="{2B0F125D-6098-4FEA-9667-47FD0CB5396F}" type="sibTrans" cxnId="{2D9F90B9-DE57-49E7-8446-69E668E43A8A}">
      <dgm:prSet phldrT="4" phldr="0"/>
      <dgm:spPr/>
      <dgm:t>
        <a:bodyPr/>
        <a:lstStyle/>
        <a:p>
          <a:endParaRPr lang="en-US"/>
        </a:p>
      </dgm:t>
    </dgm:pt>
    <dgm:pt modelId="{C18D0243-9BCB-4E74-92D1-87C825AB9BB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Schools are generally listed as liberal arts colleges (focus on undergraduate students) or universities (graduate programs; typically larger). </a:t>
          </a:r>
        </a:p>
      </dgm:t>
    </dgm:pt>
    <dgm:pt modelId="{A3223C10-1A20-434C-BEB1-1FF2DC2B4814}" type="parTrans" cxnId="{D50EF34E-01BE-4607-98C8-64588341B1D9}">
      <dgm:prSet/>
      <dgm:spPr/>
      <dgm:t>
        <a:bodyPr/>
        <a:lstStyle/>
        <a:p>
          <a:endParaRPr lang="en-US"/>
        </a:p>
      </dgm:t>
    </dgm:pt>
    <dgm:pt modelId="{EDC7D60D-BCA6-47AC-841D-1DA9C10FED4F}" type="sibTrans" cxnId="{D50EF34E-01BE-4607-98C8-64588341B1D9}">
      <dgm:prSet phldrT="5" phldr="0"/>
      <dgm:spPr/>
      <dgm:t>
        <a:bodyPr/>
        <a:lstStyle/>
        <a:p>
          <a:endParaRPr lang="en-US"/>
        </a:p>
      </dgm:t>
    </dgm:pt>
    <dgm:pt modelId="{0E8C011A-42CA-437E-8118-0A7F9F7896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Harvard College is a liberal arts college at Harvard University; Barrett is an undergraduate college at ASU.</a:t>
          </a:r>
        </a:p>
      </dgm:t>
    </dgm:pt>
    <dgm:pt modelId="{619B5F18-51F1-4066-BCDC-462E5711DFB6}" type="parTrans" cxnId="{045A5E9F-9196-4304-8EB2-284B01C5C949}">
      <dgm:prSet/>
      <dgm:spPr/>
      <dgm:t>
        <a:bodyPr/>
        <a:lstStyle/>
        <a:p>
          <a:endParaRPr lang="en-US"/>
        </a:p>
      </dgm:t>
    </dgm:pt>
    <dgm:pt modelId="{865001EB-C1A4-4C10-93A7-D447E76063F8}" type="sibTrans" cxnId="{045A5E9F-9196-4304-8EB2-284B01C5C949}">
      <dgm:prSet phldrT="6" phldr="0"/>
      <dgm:spPr/>
      <dgm:t>
        <a:bodyPr/>
        <a:lstStyle/>
        <a:p>
          <a:endParaRPr lang="en-US"/>
        </a:p>
      </dgm:t>
    </dgm:pt>
    <dgm:pt modelId="{266AD1A2-A754-435A-B3B0-F4B9FF5BFDF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Some </a:t>
          </a:r>
          <a:r>
            <a:rPr lang="en-US" dirty="0"/>
            <a:t>universities focus more on professional careers – nursing, education, engineering, etc. Few liberal arts schools have these programs.</a:t>
          </a:r>
        </a:p>
      </dgm:t>
    </dgm:pt>
    <dgm:pt modelId="{CEF26389-EF20-49B4-8EEC-A08B0AE34E60}" type="parTrans" cxnId="{22CA8651-441A-4D09-A8CE-F1FF153CF3FA}">
      <dgm:prSet/>
      <dgm:spPr/>
      <dgm:t>
        <a:bodyPr/>
        <a:lstStyle/>
        <a:p>
          <a:endParaRPr lang="en-US"/>
        </a:p>
      </dgm:t>
    </dgm:pt>
    <dgm:pt modelId="{8B7EF5F6-F664-4E75-99C4-1CE48A217E41}" type="sibTrans" cxnId="{22CA8651-441A-4D09-A8CE-F1FF153CF3FA}">
      <dgm:prSet phldrT="7" phldr="0"/>
      <dgm:spPr/>
      <dgm:t>
        <a:bodyPr/>
        <a:lstStyle/>
        <a:p>
          <a:endParaRPr lang="en-US"/>
        </a:p>
      </dgm:t>
    </dgm:pt>
    <dgm:pt modelId="{AEE7386C-F3AB-4216-8319-08DB216A70A3}" type="pres">
      <dgm:prSet presAssocID="{36D36E9D-5E2C-4D8C-8BE9-D563C81F6751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CB04E9-6538-4A0F-BA93-756CED525D8C}" type="pres">
      <dgm:prSet presAssocID="{30D60EEA-8B9F-484E-8488-E930033BA4A0}" presName="compNode" presStyleCnt="0"/>
      <dgm:spPr/>
    </dgm:pt>
    <dgm:pt modelId="{8EF8F4DE-C7F5-45C8-9D22-7A79083B92C6}" type="pres">
      <dgm:prSet presAssocID="{30D60EEA-8B9F-484E-8488-E930033BA4A0}" presName="bgRect" presStyleLbl="bgShp" presStyleIdx="0" presStyleCnt="7"/>
      <dgm:spPr/>
    </dgm:pt>
    <dgm:pt modelId="{660796A5-B0A9-469C-B0DE-70FE5EE51CE6}" type="pres">
      <dgm:prSet presAssocID="{30D60EEA-8B9F-484E-8488-E930033BA4A0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inning Face with No Fill"/>
        </a:ext>
      </dgm:extLst>
    </dgm:pt>
    <dgm:pt modelId="{4FF06FAD-09FB-4123-8799-94D50A2F4B5D}" type="pres">
      <dgm:prSet presAssocID="{30D60EEA-8B9F-484E-8488-E930033BA4A0}" presName="spaceRect" presStyleCnt="0"/>
      <dgm:spPr/>
    </dgm:pt>
    <dgm:pt modelId="{41932E4D-6748-473D-9A1C-0528FBC62EDE}" type="pres">
      <dgm:prSet presAssocID="{30D60EEA-8B9F-484E-8488-E930033BA4A0}" presName="parTx" presStyleLbl="revTx" presStyleIdx="0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A4BBF20-91C2-493D-9D51-5F3062786178}" type="pres">
      <dgm:prSet presAssocID="{0D1724D8-89CF-4282-97EB-FE9D8C21635A}" presName="sibTrans" presStyleCnt="0"/>
      <dgm:spPr/>
    </dgm:pt>
    <dgm:pt modelId="{8DA91857-0FFB-45FC-B67F-2CA470ADA730}" type="pres">
      <dgm:prSet presAssocID="{41115C6A-CA1D-4106-9899-F32E095B3001}" presName="compNode" presStyleCnt="0"/>
      <dgm:spPr/>
    </dgm:pt>
    <dgm:pt modelId="{7BF1C5D7-309C-40C1-A136-7C5CA291C4F5}" type="pres">
      <dgm:prSet presAssocID="{41115C6A-CA1D-4106-9899-F32E095B3001}" presName="bgRect" presStyleLbl="bgShp" presStyleIdx="1" presStyleCnt="7"/>
      <dgm:spPr/>
    </dgm:pt>
    <dgm:pt modelId="{9746D67D-D587-4992-B310-9A214181B1EB}" type="pres">
      <dgm:prSet presAssocID="{41115C6A-CA1D-4106-9899-F32E095B3001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D04A7A8-07E9-4EB5-A98D-BAA31F2BF4B3}" type="pres">
      <dgm:prSet presAssocID="{41115C6A-CA1D-4106-9899-F32E095B3001}" presName="spaceRect" presStyleCnt="0"/>
      <dgm:spPr/>
    </dgm:pt>
    <dgm:pt modelId="{292FE9CE-B711-4EBE-A907-6CC3073EEB50}" type="pres">
      <dgm:prSet presAssocID="{41115C6A-CA1D-4106-9899-F32E095B3001}" presName="parTx" presStyleLbl="revTx" presStyleIdx="1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EAF152B-EC48-4F4F-9D68-102318F5D15A}" type="pres">
      <dgm:prSet presAssocID="{6560B3CC-1667-4A69-8B14-5695788089E1}" presName="sibTrans" presStyleCnt="0"/>
      <dgm:spPr/>
    </dgm:pt>
    <dgm:pt modelId="{0E976469-2D71-4DF4-A479-0E57BF07EBD5}" type="pres">
      <dgm:prSet presAssocID="{22B1F292-DB72-426B-B852-6218DC569487}" presName="compNode" presStyleCnt="0"/>
      <dgm:spPr/>
    </dgm:pt>
    <dgm:pt modelId="{366BE574-9017-4954-9892-B995BD846498}" type="pres">
      <dgm:prSet presAssocID="{22B1F292-DB72-426B-B852-6218DC569487}" presName="bgRect" presStyleLbl="bgShp" presStyleIdx="2" presStyleCnt="7"/>
      <dgm:spPr/>
    </dgm:pt>
    <dgm:pt modelId="{7909666B-9635-4ABB-A99E-0D5A9DCC0C1C}" type="pres">
      <dgm:prSet presAssocID="{22B1F292-DB72-426B-B852-6218DC569487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91CFEBD0-EAC6-410B-9159-68B8EE19BF9A}" type="pres">
      <dgm:prSet presAssocID="{22B1F292-DB72-426B-B852-6218DC569487}" presName="spaceRect" presStyleCnt="0"/>
      <dgm:spPr/>
    </dgm:pt>
    <dgm:pt modelId="{5C53CC58-629E-4337-AB30-918EAA2BC1DF}" type="pres">
      <dgm:prSet presAssocID="{22B1F292-DB72-426B-B852-6218DC569487}" presName="parTx" presStyleLbl="revTx" presStyleIdx="2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C097BFD-EAC4-41E8-BC00-763A9FBCA078}" type="pres">
      <dgm:prSet presAssocID="{9E282A92-0561-4E00-AD15-46F6D116FCB2}" presName="sibTrans" presStyleCnt="0"/>
      <dgm:spPr/>
    </dgm:pt>
    <dgm:pt modelId="{FB2F364C-62D7-4133-8D54-A3266B94A368}" type="pres">
      <dgm:prSet presAssocID="{33854752-C352-49BF-97E6-17F68C444A2C}" presName="compNode" presStyleCnt="0"/>
      <dgm:spPr/>
    </dgm:pt>
    <dgm:pt modelId="{767F44E8-0145-4400-AA36-C1E6277DA2A3}" type="pres">
      <dgm:prSet presAssocID="{33854752-C352-49BF-97E6-17F68C444A2C}" presName="bgRect" presStyleLbl="bgShp" presStyleIdx="3" presStyleCnt="7"/>
      <dgm:spPr/>
    </dgm:pt>
    <dgm:pt modelId="{5D9316A6-2D36-4AB7-B0C4-D5885E528A76}" type="pres">
      <dgm:prSet presAssocID="{33854752-C352-49BF-97E6-17F68C444A2C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EC648CFA-A9ED-4756-92F0-7BF1B65CE8E0}" type="pres">
      <dgm:prSet presAssocID="{33854752-C352-49BF-97E6-17F68C444A2C}" presName="spaceRect" presStyleCnt="0"/>
      <dgm:spPr/>
    </dgm:pt>
    <dgm:pt modelId="{128F755E-4866-4E9B-B99C-254679F1E07F}" type="pres">
      <dgm:prSet presAssocID="{33854752-C352-49BF-97E6-17F68C444A2C}" presName="parTx" presStyleLbl="revTx" presStyleIdx="3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2DBFF63B-D594-459A-B243-99082A3A64B3}" type="pres">
      <dgm:prSet presAssocID="{2B0F125D-6098-4FEA-9667-47FD0CB5396F}" presName="sibTrans" presStyleCnt="0"/>
      <dgm:spPr/>
    </dgm:pt>
    <dgm:pt modelId="{52F440EB-A694-4210-A683-8418182218CA}" type="pres">
      <dgm:prSet presAssocID="{C18D0243-9BCB-4E74-92D1-87C825AB9BBB}" presName="compNode" presStyleCnt="0"/>
      <dgm:spPr/>
    </dgm:pt>
    <dgm:pt modelId="{ECC7D8B9-0B7D-4D9C-8CAB-1253C5BF0C38}" type="pres">
      <dgm:prSet presAssocID="{C18D0243-9BCB-4E74-92D1-87C825AB9BBB}" presName="bgRect" presStyleLbl="bgShp" presStyleIdx="4" presStyleCnt="7"/>
      <dgm:spPr/>
    </dgm:pt>
    <dgm:pt modelId="{B6A67F5C-C468-41C7-ACD2-FB5257244C89}" type="pres">
      <dgm:prSet presAssocID="{C18D0243-9BCB-4E74-92D1-87C825AB9BBB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E4CBC644-A8F8-4580-BDBE-6E30597C8A96}" type="pres">
      <dgm:prSet presAssocID="{C18D0243-9BCB-4E74-92D1-87C825AB9BBB}" presName="spaceRect" presStyleCnt="0"/>
      <dgm:spPr/>
    </dgm:pt>
    <dgm:pt modelId="{D716B17B-2667-47CA-B936-07DEA7A45734}" type="pres">
      <dgm:prSet presAssocID="{C18D0243-9BCB-4E74-92D1-87C825AB9BBB}" presName="parTx" presStyleLbl="revTx" presStyleIdx="4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30E6490-E86C-4E74-BDAE-3CF1A910EB85}" type="pres">
      <dgm:prSet presAssocID="{EDC7D60D-BCA6-47AC-841D-1DA9C10FED4F}" presName="sibTrans" presStyleCnt="0"/>
      <dgm:spPr/>
    </dgm:pt>
    <dgm:pt modelId="{26327395-5561-49C8-8729-49897AB934B4}" type="pres">
      <dgm:prSet presAssocID="{0E8C011A-42CA-437E-8118-0A7F9F7896FF}" presName="compNode" presStyleCnt="0"/>
      <dgm:spPr/>
    </dgm:pt>
    <dgm:pt modelId="{2765971A-1263-40C6-BD55-669276FAA3E2}" type="pres">
      <dgm:prSet presAssocID="{0E8C011A-42CA-437E-8118-0A7F9F7896FF}" presName="bgRect" presStyleLbl="bgShp" presStyleIdx="5" presStyleCnt="7"/>
      <dgm:spPr/>
    </dgm:pt>
    <dgm:pt modelId="{110DB24E-2AE3-4340-B85A-7949D6313FA3}" type="pres">
      <dgm:prSet presAssocID="{0E8C011A-42CA-437E-8118-0A7F9F7896FF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DEC884F-D2A8-410F-B7BD-D77FEE669AA5}" type="pres">
      <dgm:prSet presAssocID="{0E8C011A-42CA-437E-8118-0A7F9F7896FF}" presName="spaceRect" presStyleCnt="0"/>
      <dgm:spPr/>
    </dgm:pt>
    <dgm:pt modelId="{A2836F59-11E8-476A-A9B5-F519572D5C8C}" type="pres">
      <dgm:prSet presAssocID="{0E8C011A-42CA-437E-8118-0A7F9F7896FF}" presName="parTx" presStyleLbl="revTx" presStyleIdx="5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4A4822E-6E49-4733-86BB-2E0FCCAD5CE1}" type="pres">
      <dgm:prSet presAssocID="{865001EB-C1A4-4C10-93A7-D447E76063F8}" presName="sibTrans" presStyleCnt="0"/>
      <dgm:spPr/>
    </dgm:pt>
    <dgm:pt modelId="{1F474E46-3AE8-4355-BB7D-99929EC417C4}" type="pres">
      <dgm:prSet presAssocID="{266AD1A2-A754-435A-B3B0-F4B9FF5BFDF6}" presName="compNode" presStyleCnt="0"/>
      <dgm:spPr/>
    </dgm:pt>
    <dgm:pt modelId="{EB373EC3-55CD-451D-A7F6-ED3A479FE2B2}" type="pres">
      <dgm:prSet presAssocID="{266AD1A2-A754-435A-B3B0-F4B9FF5BFDF6}" presName="bgRect" presStyleLbl="bgShp" presStyleIdx="6" presStyleCnt="7"/>
      <dgm:spPr/>
    </dgm:pt>
    <dgm:pt modelId="{EBAC3827-B0E5-419A-A176-25C1F374AE9C}" type="pres">
      <dgm:prSet presAssocID="{266AD1A2-A754-435A-B3B0-F4B9FF5BFDF6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0A8E5CC1-385A-412A-8398-30F8A390DC23}" type="pres">
      <dgm:prSet presAssocID="{266AD1A2-A754-435A-B3B0-F4B9FF5BFDF6}" presName="spaceRect" presStyleCnt="0"/>
      <dgm:spPr/>
    </dgm:pt>
    <dgm:pt modelId="{D331DD6F-B921-4A9C-9241-42765A87B4A0}" type="pres">
      <dgm:prSet presAssocID="{266AD1A2-A754-435A-B3B0-F4B9FF5BFDF6}" presName="parTx" presStyleLbl="revTx" presStyleIdx="6" presStyleCnt="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A071F4D-139A-4069-B73C-925CBE38DBE4}" srcId="{36D36E9D-5E2C-4D8C-8BE9-D563C81F6751}" destId="{41115C6A-CA1D-4106-9899-F32E095B3001}" srcOrd="1" destOrd="0" parTransId="{6A5AA1FA-AA77-4FFF-83A0-F0CDE744AFB4}" sibTransId="{6560B3CC-1667-4A69-8B14-5695788089E1}"/>
    <dgm:cxn modelId="{045A5E9F-9196-4304-8EB2-284B01C5C949}" srcId="{36D36E9D-5E2C-4D8C-8BE9-D563C81F6751}" destId="{0E8C011A-42CA-437E-8118-0A7F9F7896FF}" srcOrd="5" destOrd="0" parTransId="{619B5F18-51F1-4066-BCDC-462E5711DFB6}" sibTransId="{865001EB-C1A4-4C10-93A7-D447E76063F8}"/>
    <dgm:cxn modelId="{D4B47F28-EDFC-4425-BE4E-505E93725ADB}" type="presOf" srcId="{266AD1A2-A754-435A-B3B0-F4B9FF5BFDF6}" destId="{D331DD6F-B921-4A9C-9241-42765A87B4A0}" srcOrd="0" destOrd="0" presId="urn:microsoft.com/office/officeart/2018/2/layout/IconVerticalSolidList"/>
    <dgm:cxn modelId="{2D9F90B9-DE57-49E7-8446-69E668E43A8A}" srcId="{36D36E9D-5E2C-4D8C-8BE9-D563C81F6751}" destId="{33854752-C352-49BF-97E6-17F68C444A2C}" srcOrd="3" destOrd="0" parTransId="{CCDC6B41-4D17-48BC-8FE7-5E61EEDC9FDB}" sibTransId="{2B0F125D-6098-4FEA-9667-47FD0CB5396F}"/>
    <dgm:cxn modelId="{0229AAD9-35A5-474E-AE21-3E3A2295FD72}" type="presOf" srcId="{0E8C011A-42CA-437E-8118-0A7F9F7896FF}" destId="{A2836F59-11E8-476A-A9B5-F519572D5C8C}" srcOrd="0" destOrd="0" presId="urn:microsoft.com/office/officeart/2018/2/layout/IconVerticalSolidList"/>
    <dgm:cxn modelId="{49B87C48-2440-4AF8-8028-2A937C21EE50}" type="presOf" srcId="{41115C6A-CA1D-4106-9899-F32E095B3001}" destId="{292FE9CE-B711-4EBE-A907-6CC3073EEB50}" srcOrd="0" destOrd="0" presId="urn:microsoft.com/office/officeart/2018/2/layout/IconVerticalSolidList"/>
    <dgm:cxn modelId="{C3DD7506-A1A0-42ED-9E9D-228132710B61}" type="presOf" srcId="{36D36E9D-5E2C-4D8C-8BE9-D563C81F6751}" destId="{AEE7386C-F3AB-4216-8319-08DB216A70A3}" srcOrd="0" destOrd="0" presId="urn:microsoft.com/office/officeart/2018/2/layout/IconVerticalSolidList"/>
    <dgm:cxn modelId="{22CA8651-441A-4D09-A8CE-F1FF153CF3FA}" srcId="{36D36E9D-5E2C-4D8C-8BE9-D563C81F6751}" destId="{266AD1A2-A754-435A-B3B0-F4B9FF5BFDF6}" srcOrd="6" destOrd="0" parTransId="{CEF26389-EF20-49B4-8EEC-A08B0AE34E60}" sibTransId="{8B7EF5F6-F664-4E75-99C4-1CE48A217E41}"/>
    <dgm:cxn modelId="{4A2C2EF6-9FE1-46C6-89A0-C29C6D61F843}" type="presOf" srcId="{33854752-C352-49BF-97E6-17F68C444A2C}" destId="{128F755E-4866-4E9B-B99C-254679F1E07F}" srcOrd="0" destOrd="0" presId="urn:microsoft.com/office/officeart/2018/2/layout/IconVerticalSolidList"/>
    <dgm:cxn modelId="{E42ABC3C-F73A-4D67-BA8E-C59FC5A5E11A}" srcId="{36D36E9D-5E2C-4D8C-8BE9-D563C81F6751}" destId="{22B1F292-DB72-426B-B852-6218DC569487}" srcOrd="2" destOrd="0" parTransId="{ADBCF04C-458B-4E7D-8E16-79CB6E320553}" sibTransId="{9E282A92-0561-4E00-AD15-46F6D116FCB2}"/>
    <dgm:cxn modelId="{B99BCD00-887A-41FA-BF60-98F31CAC8659}" srcId="{36D36E9D-5E2C-4D8C-8BE9-D563C81F6751}" destId="{30D60EEA-8B9F-484E-8488-E930033BA4A0}" srcOrd="0" destOrd="0" parTransId="{C20304FD-DF3E-4B4B-90A2-547386611A82}" sibTransId="{0D1724D8-89CF-4282-97EB-FE9D8C21635A}"/>
    <dgm:cxn modelId="{B42ABAF0-1A59-482F-B617-325335CF559F}" type="presOf" srcId="{22B1F292-DB72-426B-B852-6218DC569487}" destId="{5C53CC58-629E-4337-AB30-918EAA2BC1DF}" srcOrd="0" destOrd="0" presId="urn:microsoft.com/office/officeart/2018/2/layout/IconVerticalSolidList"/>
    <dgm:cxn modelId="{76726B82-D05D-4CE1-B4C0-F4CB3C16519F}" type="presOf" srcId="{30D60EEA-8B9F-484E-8488-E930033BA4A0}" destId="{41932E4D-6748-473D-9A1C-0528FBC62EDE}" srcOrd="0" destOrd="0" presId="urn:microsoft.com/office/officeart/2018/2/layout/IconVerticalSolidList"/>
    <dgm:cxn modelId="{D50EF34E-01BE-4607-98C8-64588341B1D9}" srcId="{36D36E9D-5E2C-4D8C-8BE9-D563C81F6751}" destId="{C18D0243-9BCB-4E74-92D1-87C825AB9BBB}" srcOrd="4" destOrd="0" parTransId="{A3223C10-1A20-434C-BEB1-1FF2DC2B4814}" sibTransId="{EDC7D60D-BCA6-47AC-841D-1DA9C10FED4F}"/>
    <dgm:cxn modelId="{F50AAD28-D99F-4202-8EE4-FB390A48920A}" type="presOf" srcId="{C18D0243-9BCB-4E74-92D1-87C825AB9BBB}" destId="{D716B17B-2667-47CA-B936-07DEA7A45734}" srcOrd="0" destOrd="0" presId="urn:microsoft.com/office/officeart/2018/2/layout/IconVerticalSolidList"/>
    <dgm:cxn modelId="{07DFA855-4153-4428-B3FA-3D1C84304840}" type="presParOf" srcId="{AEE7386C-F3AB-4216-8319-08DB216A70A3}" destId="{99CB04E9-6538-4A0F-BA93-756CED525D8C}" srcOrd="0" destOrd="0" presId="urn:microsoft.com/office/officeart/2018/2/layout/IconVerticalSolidList"/>
    <dgm:cxn modelId="{FCA27BCD-D63C-4CFE-85F1-262AB9EBAA40}" type="presParOf" srcId="{99CB04E9-6538-4A0F-BA93-756CED525D8C}" destId="{8EF8F4DE-C7F5-45C8-9D22-7A79083B92C6}" srcOrd="0" destOrd="0" presId="urn:microsoft.com/office/officeart/2018/2/layout/IconVerticalSolidList"/>
    <dgm:cxn modelId="{B149D103-C816-4792-A826-C521BC89579E}" type="presParOf" srcId="{99CB04E9-6538-4A0F-BA93-756CED525D8C}" destId="{660796A5-B0A9-469C-B0DE-70FE5EE51CE6}" srcOrd="1" destOrd="0" presId="urn:microsoft.com/office/officeart/2018/2/layout/IconVerticalSolidList"/>
    <dgm:cxn modelId="{E64AE8DE-E94A-4879-B4C1-FB85588F9AAA}" type="presParOf" srcId="{99CB04E9-6538-4A0F-BA93-756CED525D8C}" destId="{4FF06FAD-09FB-4123-8799-94D50A2F4B5D}" srcOrd="2" destOrd="0" presId="urn:microsoft.com/office/officeart/2018/2/layout/IconVerticalSolidList"/>
    <dgm:cxn modelId="{8E0B7889-193D-48BB-B030-308FE9A75E2F}" type="presParOf" srcId="{99CB04E9-6538-4A0F-BA93-756CED525D8C}" destId="{41932E4D-6748-473D-9A1C-0528FBC62EDE}" srcOrd="3" destOrd="0" presId="urn:microsoft.com/office/officeart/2018/2/layout/IconVerticalSolidList"/>
    <dgm:cxn modelId="{5CC8A02C-7091-4809-8369-1AAC2178865A}" type="presParOf" srcId="{AEE7386C-F3AB-4216-8319-08DB216A70A3}" destId="{1A4BBF20-91C2-493D-9D51-5F3062786178}" srcOrd="1" destOrd="0" presId="urn:microsoft.com/office/officeart/2018/2/layout/IconVerticalSolidList"/>
    <dgm:cxn modelId="{2856D233-5FC0-4B12-B393-068A459C85D1}" type="presParOf" srcId="{AEE7386C-F3AB-4216-8319-08DB216A70A3}" destId="{8DA91857-0FFB-45FC-B67F-2CA470ADA730}" srcOrd="2" destOrd="0" presId="urn:microsoft.com/office/officeart/2018/2/layout/IconVerticalSolidList"/>
    <dgm:cxn modelId="{2486843C-70EA-42DF-9233-43A0065936F3}" type="presParOf" srcId="{8DA91857-0FFB-45FC-B67F-2CA470ADA730}" destId="{7BF1C5D7-309C-40C1-A136-7C5CA291C4F5}" srcOrd="0" destOrd="0" presId="urn:microsoft.com/office/officeart/2018/2/layout/IconVerticalSolidList"/>
    <dgm:cxn modelId="{0877F961-9010-4D1E-8D77-C33D223B831A}" type="presParOf" srcId="{8DA91857-0FFB-45FC-B67F-2CA470ADA730}" destId="{9746D67D-D587-4992-B310-9A214181B1EB}" srcOrd="1" destOrd="0" presId="urn:microsoft.com/office/officeart/2018/2/layout/IconVerticalSolidList"/>
    <dgm:cxn modelId="{9B60D9EA-2B6E-4E83-A044-6510CCE93514}" type="presParOf" srcId="{8DA91857-0FFB-45FC-B67F-2CA470ADA730}" destId="{ED04A7A8-07E9-4EB5-A98D-BAA31F2BF4B3}" srcOrd="2" destOrd="0" presId="urn:microsoft.com/office/officeart/2018/2/layout/IconVerticalSolidList"/>
    <dgm:cxn modelId="{DCED8F74-8DA6-472F-B293-6528624F2A72}" type="presParOf" srcId="{8DA91857-0FFB-45FC-B67F-2CA470ADA730}" destId="{292FE9CE-B711-4EBE-A907-6CC3073EEB50}" srcOrd="3" destOrd="0" presId="urn:microsoft.com/office/officeart/2018/2/layout/IconVerticalSolidList"/>
    <dgm:cxn modelId="{4C4F7A8B-20D2-4974-B96A-6A28D37DFCDF}" type="presParOf" srcId="{AEE7386C-F3AB-4216-8319-08DB216A70A3}" destId="{AEAF152B-EC48-4F4F-9D68-102318F5D15A}" srcOrd="3" destOrd="0" presId="urn:microsoft.com/office/officeart/2018/2/layout/IconVerticalSolidList"/>
    <dgm:cxn modelId="{719ADB4D-AFE9-4035-81B8-75980017C57E}" type="presParOf" srcId="{AEE7386C-F3AB-4216-8319-08DB216A70A3}" destId="{0E976469-2D71-4DF4-A479-0E57BF07EBD5}" srcOrd="4" destOrd="0" presId="urn:microsoft.com/office/officeart/2018/2/layout/IconVerticalSolidList"/>
    <dgm:cxn modelId="{9C8AAF93-A488-4B6D-B500-0A62E6BB0879}" type="presParOf" srcId="{0E976469-2D71-4DF4-A479-0E57BF07EBD5}" destId="{366BE574-9017-4954-9892-B995BD846498}" srcOrd="0" destOrd="0" presId="urn:microsoft.com/office/officeart/2018/2/layout/IconVerticalSolidList"/>
    <dgm:cxn modelId="{080828B6-FC19-4EED-B8B8-FE8A9F41CAB8}" type="presParOf" srcId="{0E976469-2D71-4DF4-A479-0E57BF07EBD5}" destId="{7909666B-9635-4ABB-A99E-0D5A9DCC0C1C}" srcOrd="1" destOrd="0" presId="urn:microsoft.com/office/officeart/2018/2/layout/IconVerticalSolidList"/>
    <dgm:cxn modelId="{BFB3D9C1-E3B7-40A9-990E-EA1F35B6B04E}" type="presParOf" srcId="{0E976469-2D71-4DF4-A479-0E57BF07EBD5}" destId="{91CFEBD0-EAC6-410B-9159-68B8EE19BF9A}" srcOrd="2" destOrd="0" presId="urn:microsoft.com/office/officeart/2018/2/layout/IconVerticalSolidList"/>
    <dgm:cxn modelId="{4CCCEF41-E7C5-4B23-93D6-4714969E083C}" type="presParOf" srcId="{0E976469-2D71-4DF4-A479-0E57BF07EBD5}" destId="{5C53CC58-629E-4337-AB30-918EAA2BC1DF}" srcOrd="3" destOrd="0" presId="urn:microsoft.com/office/officeart/2018/2/layout/IconVerticalSolidList"/>
    <dgm:cxn modelId="{D964FCA9-27B7-4472-BA4C-93C8609B9292}" type="presParOf" srcId="{AEE7386C-F3AB-4216-8319-08DB216A70A3}" destId="{6C097BFD-EAC4-41E8-BC00-763A9FBCA078}" srcOrd="5" destOrd="0" presId="urn:microsoft.com/office/officeart/2018/2/layout/IconVerticalSolidList"/>
    <dgm:cxn modelId="{BD9B1EF9-7BA5-4597-8A14-D282DE89BFDE}" type="presParOf" srcId="{AEE7386C-F3AB-4216-8319-08DB216A70A3}" destId="{FB2F364C-62D7-4133-8D54-A3266B94A368}" srcOrd="6" destOrd="0" presId="urn:microsoft.com/office/officeart/2018/2/layout/IconVerticalSolidList"/>
    <dgm:cxn modelId="{12290E5C-004B-4EE8-99B2-751E26CD3FEE}" type="presParOf" srcId="{FB2F364C-62D7-4133-8D54-A3266B94A368}" destId="{767F44E8-0145-4400-AA36-C1E6277DA2A3}" srcOrd="0" destOrd="0" presId="urn:microsoft.com/office/officeart/2018/2/layout/IconVerticalSolidList"/>
    <dgm:cxn modelId="{9C22A8D3-392D-486A-A4D6-F518B3BBB081}" type="presParOf" srcId="{FB2F364C-62D7-4133-8D54-A3266B94A368}" destId="{5D9316A6-2D36-4AB7-B0C4-D5885E528A76}" srcOrd="1" destOrd="0" presId="urn:microsoft.com/office/officeart/2018/2/layout/IconVerticalSolidList"/>
    <dgm:cxn modelId="{20BC3E3F-959E-4C1F-B565-CD2750649B3D}" type="presParOf" srcId="{FB2F364C-62D7-4133-8D54-A3266B94A368}" destId="{EC648CFA-A9ED-4756-92F0-7BF1B65CE8E0}" srcOrd="2" destOrd="0" presId="urn:microsoft.com/office/officeart/2018/2/layout/IconVerticalSolidList"/>
    <dgm:cxn modelId="{16C01A82-5167-4312-BCE2-8331484AA00D}" type="presParOf" srcId="{FB2F364C-62D7-4133-8D54-A3266B94A368}" destId="{128F755E-4866-4E9B-B99C-254679F1E07F}" srcOrd="3" destOrd="0" presId="urn:microsoft.com/office/officeart/2018/2/layout/IconVerticalSolidList"/>
    <dgm:cxn modelId="{CD9162A6-9623-4844-9109-561DADBC5D28}" type="presParOf" srcId="{AEE7386C-F3AB-4216-8319-08DB216A70A3}" destId="{2DBFF63B-D594-459A-B243-99082A3A64B3}" srcOrd="7" destOrd="0" presId="urn:microsoft.com/office/officeart/2018/2/layout/IconVerticalSolidList"/>
    <dgm:cxn modelId="{D99F3944-9453-43FF-9D34-FBAC7AD07A89}" type="presParOf" srcId="{AEE7386C-F3AB-4216-8319-08DB216A70A3}" destId="{52F440EB-A694-4210-A683-8418182218CA}" srcOrd="8" destOrd="0" presId="urn:microsoft.com/office/officeart/2018/2/layout/IconVerticalSolidList"/>
    <dgm:cxn modelId="{CA23CAFC-E786-4453-A6E8-88F620707DE7}" type="presParOf" srcId="{52F440EB-A694-4210-A683-8418182218CA}" destId="{ECC7D8B9-0B7D-4D9C-8CAB-1253C5BF0C38}" srcOrd="0" destOrd="0" presId="urn:microsoft.com/office/officeart/2018/2/layout/IconVerticalSolidList"/>
    <dgm:cxn modelId="{FA26A64B-7283-4349-94C4-2196FCE3B341}" type="presParOf" srcId="{52F440EB-A694-4210-A683-8418182218CA}" destId="{B6A67F5C-C468-41C7-ACD2-FB5257244C89}" srcOrd="1" destOrd="0" presId="urn:microsoft.com/office/officeart/2018/2/layout/IconVerticalSolidList"/>
    <dgm:cxn modelId="{1D04D00A-2166-454F-8E07-48B68B7BA112}" type="presParOf" srcId="{52F440EB-A694-4210-A683-8418182218CA}" destId="{E4CBC644-A8F8-4580-BDBE-6E30597C8A96}" srcOrd="2" destOrd="0" presId="urn:microsoft.com/office/officeart/2018/2/layout/IconVerticalSolidList"/>
    <dgm:cxn modelId="{FB6DB26D-ED90-4543-AC38-7BE84A1D4E11}" type="presParOf" srcId="{52F440EB-A694-4210-A683-8418182218CA}" destId="{D716B17B-2667-47CA-B936-07DEA7A45734}" srcOrd="3" destOrd="0" presId="urn:microsoft.com/office/officeart/2018/2/layout/IconVerticalSolidList"/>
    <dgm:cxn modelId="{FFB026E8-88B4-4DEC-9C28-856D1B4756C2}" type="presParOf" srcId="{AEE7386C-F3AB-4216-8319-08DB216A70A3}" destId="{430E6490-E86C-4E74-BDAE-3CF1A910EB85}" srcOrd="9" destOrd="0" presId="urn:microsoft.com/office/officeart/2018/2/layout/IconVerticalSolidList"/>
    <dgm:cxn modelId="{F8C80082-5429-4DCB-A4DD-AE1802D0FEF6}" type="presParOf" srcId="{AEE7386C-F3AB-4216-8319-08DB216A70A3}" destId="{26327395-5561-49C8-8729-49897AB934B4}" srcOrd="10" destOrd="0" presId="urn:microsoft.com/office/officeart/2018/2/layout/IconVerticalSolidList"/>
    <dgm:cxn modelId="{7E0924B7-3F95-44EC-9477-B9B5D37DF7D3}" type="presParOf" srcId="{26327395-5561-49C8-8729-49897AB934B4}" destId="{2765971A-1263-40C6-BD55-669276FAA3E2}" srcOrd="0" destOrd="0" presId="urn:microsoft.com/office/officeart/2018/2/layout/IconVerticalSolidList"/>
    <dgm:cxn modelId="{A4332C87-4BE4-4E9F-86E9-FAFD4DC9F4C1}" type="presParOf" srcId="{26327395-5561-49C8-8729-49897AB934B4}" destId="{110DB24E-2AE3-4340-B85A-7949D6313FA3}" srcOrd="1" destOrd="0" presId="urn:microsoft.com/office/officeart/2018/2/layout/IconVerticalSolidList"/>
    <dgm:cxn modelId="{84ABACC1-4614-472E-8524-24309C452943}" type="presParOf" srcId="{26327395-5561-49C8-8729-49897AB934B4}" destId="{5DEC884F-D2A8-410F-B7BD-D77FEE669AA5}" srcOrd="2" destOrd="0" presId="urn:microsoft.com/office/officeart/2018/2/layout/IconVerticalSolidList"/>
    <dgm:cxn modelId="{8A16DE8B-A24A-49F5-815B-B79CA59D570E}" type="presParOf" srcId="{26327395-5561-49C8-8729-49897AB934B4}" destId="{A2836F59-11E8-476A-A9B5-F519572D5C8C}" srcOrd="3" destOrd="0" presId="urn:microsoft.com/office/officeart/2018/2/layout/IconVerticalSolidList"/>
    <dgm:cxn modelId="{040BDF5F-23F3-48F4-82F0-80D034805ED9}" type="presParOf" srcId="{AEE7386C-F3AB-4216-8319-08DB216A70A3}" destId="{54A4822E-6E49-4733-86BB-2E0FCCAD5CE1}" srcOrd="11" destOrd="0" presId="urn:microsoft.com/office/officeart/2018/2/layout/IconVerticalSolidList"/>
    <dgm:cxn modelId="{7BB2FB29-2284-4233-AC8F-AEC1B3A3C229}" type="presParOf" srcId="{AEE7386C-F3AB-4216-8319-08DB216A70A3}" destId="{1F474E46-3AE8-4355-BB7D-99929EC417C4}" srcOrd="12" destOrd="0" presId="urn:microsoft.com/office/officeart/2018/2/layout/IconVerticalSolidList"/>
    <dgm:cxn modelId="{6D3B2D8B-8AF4-4AB9-9AF6-7FB4A2550AD8}" type="presParOf" srcId="{1F474E46-3AE8-4355-BB7D-99929EC417C4}" destId="{EB373EC3-55CD-451D-A7F6-ED3A479FE2B2}" srcOrd="0" destOrd="0" presId="urn:microsoft.com/office/officeart/2018/2/layout/IconVerticalSolidList"/>
    <dgm:cxn modelId="{0D03098A-19C5-4707-87E2-057B97AE8019}" type="presParOf" srcId="{1F474E46-3AE8-4355-BB7D-99929EC417C4}" destId="{EBAC3827-B0E5-419A-A176-25C1F374AE9C}" srcOrd="1" destOrd="0" presId="urn:microsoft.com/office/officeart/2018/2/layout/IconVerticalSolidList"/>
    <dgm:cxn modelId="{8851D87E-B7ED-4F4E-B4D1-3C6D98E1B762}" type="presParOf" srcId="{1F474E46-3AE8-4355-BB7D-99929EC417C4}" destId="{0A8E5CC1-385A-412A-8398-30F8A390DC23}" srcOrd="2" destOrd="0" presId="urn:microsoft.com/office/officeart/2018/2/layout/IconVerticalSolidList"/>
    <dgm:cxn modelId="{2FDD0AF1-0896-4423-B31C-0972571A5B43}" type="presParOf" srcId="{1F474E46-3AE8-4355-BB7D-99929EC417C4}" destId="{D331DD6F-B921-4A9C-9241-42765A87B4A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F14014-0F70-49A6-BA43-EE60520D16DC}" type="doc">
      <dgm:prSet loTypeId="urn:microsoft.com/office/officeart/2018/5/layout/CenteredIconLabelDescriptionList" loCatId="icon" qsTypeId="urn:microsoft.com/office/officeart/2005/8/quickstyle/simple4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8D9EE40-EB7F-4B10-86C2-D6F50186E86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Students may choose to apply to “match” schools (schools where the admissions rate is higher than 30% and where they are in the top 50% of all students accepted)</a:t>
          </a:r>
        </a:p>
      </dgm:t>
    </dgm:pt>
    <dgm:pt modelId="{85546D08-2352-49D0-8A21-6957EE890EFF}" type="parTrans" cxnId="{7C3CF924-EDD3-406E-9583-0E4634BF8768}">
      <dgm:prSet/>
      <dgm:spPr/>
      <dgm:t>
        <a:bodyPr/>
        <a:lstStyle/>
        <a:p>
          <a:endParaRPr lang="en-US"/>
        </a:p>
      </dgm:t>
    </dgm:pt>
    <dgm:pt modelId="{4B3AC01A-696B-43AB-92DF-F5104F50CE52}" type="sibTrans" cxnId="{7C3CF924-EDD3-406E-9583-0E4634BF8768}">
      <dgm:prSet/>
      <dgm:spPr/>
      <dgm:t>
        <a:bodyPr/>
        <a:lstStyle/>
        <a:p>
          <a:endParaRPr lang="en-US"/>
        </a:p>
      </dgm:t>
    </dgm:pt>
    <dgm:pt modelId="{D68833E7-C835-467A-810A-F60DDF51C04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AND “reach” schools (schools with an admissions rate below 30%)</a:t>
          </a:r>
        </a:p>
      </dgm:t>
    </dgm:pt>
    <dgm:pt modelId="{DCAA5AC5-F82A-4AC0-9076-2F7494F6F054}" type="parTrans" cxnId="{B40C715C-1236-4EA4-AB20-0208AC217119}">
      <dgm:prSet/>
      <dgm:spPr/>
      <dgm:t>
        <a:bodyPr/>
        <a:lstStyle/>
        <a:p>
          <a:endParaRPr lang="en-US"/>
        </a:p>
      </dgm:t>
    </dgm:pt>
    <dgm:pt modelId="{CC41F327-098C-4AFB-AA39-F06D818F7082}" type="sibTrans" cxnId="{B40C715C-1236-4EA4-AB20-0208AC217119}">
      <dgm:prSet/>
      <dgm:spPr/>
      <dgm:t>
        <a:bodyPr/>
        <a:lstStyle/>
        <a:p>
          <a:endParaRPr lang="en-US"/>
        </a:p>
      </dgm:t>
    </dgm:pt>
    <dgm:pt modelId="{E06D4B07-D7E2-467D-84A3-750D87D913E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The average cost for each application is $100 (admissions fee, sending SAT scores, sending financial aid forms).</a:t>
          </a:r>
        </a:p>
      </dgm:t>
    </dgm:pt>
    <dgm:pt modelId="{B5D6964D-69DB-46DF-B972-36432A4A5573}" type="parTrans" cxnId="{EDE291DE-E394-4430-B0E5-C9F9471C4DC8}">
      <dgm:prSet/>
      <dgm:spPr/>
      <dgm:t>
        <a:bodyPr/>
        <a:lstStyle/>
        <a:p>
          <a:endParaRPr lang="en-US"/>
        </a:p>
      </dgm:t>
    </dgm:pt>
    <dgm:pt modelId="{FF8C2BA8-4D68-42E6-AF9D-A15AC14FB0B7}" type="sibTrans" cxnId="{EDE291DE-E394-4430-B0E5-C9F9471C4DC8}">
      <dgm:prSet/>
      <dgm:spPr/>
      <dgm:t>
        <a:bodyPr/>
        <a:lstStyle/>
        <a:p>
          <a:endParaRPr lang="en-US"/>
        </a:p>
      </dgm:t>
    </dgm:pt>
    <dgm:pt modelId="{542F3647-E14E-4794-8B80-2C867FC7E13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Fee waivers are available for students with demonstrated need</a:t>
          </a:r>
        </a:p>
      </dgm:t>
    </dgm:pt>
    <dgm:pt modelId="{66AE5F66-0BD3-4E57-AD62-E7A9B819F37B}" type="parTrans" cxnId="{F932B609-AD4B-4954-B42E-9E7BD3105627}">
      <dgm:prSet/>
      <dgm:spPr/>
      <dgm:t>
        <a:bodyPr/>
        <a:lstStyle/>
        <a:p>
          <a:endParaRPr lang="en-US"/>
        </a:p>
      </dgm:t>
    </dgm:pt>
    <dgm:pt modelId="{423D883D-BFF3-4438-9DAA-591F64A8A2EE}" type="sibTrans" cxnId="{F932B609-AD4B-4954-B42E-9E7BD3105627}">
      <dgm:prSet/>
      <dgm:spPr/>
      <dgm:t>
        <a:bodyPr/>
        <a:lstStyle/>
        <a:p>
          <a:endParaRPr lang="en-US"/>
        </a:p>
      </dgm:t>
    </dgm:pt>
    <dgm:pt modelId="{52C04E16-8D2A-4A21-B258-8CF265C25DF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Most schools require essays as part of the admissions process</a:t>
          </a:r>
        </a:p>
      </dgm:t>
    </dgm:pt>
    <dgm:pt modelId="{15BB46A8-E76D-475D-B80B-03648E06A7E9}" type="parTrans" cxnId="{4D08FC9A-1B1E-4DD0-931F-711B82EEC22D}">
      <dgm:prSet/>
      <dgm:spPr/>
      <dgm:t>
        <a:bodyPr/>
        <a:lstStyle/>
        <a:p>
          <a:endParaRPr lang="en-US"/>
        </a:p>
      </dgm:t>
    </dgm:pt>
    <dgm:pt modelId="{3D60BF0C-8D09-4DB5-BFBC-5363D768D7CB}" type="sibTrans" cxnId="{4D08FC9A-1B1E-4DD0-931F-711B82EEC22D}">
      <dgm:prSet/>
      <dgm:spPr/>
      <dgm:t>
        <a:bodyPr/>
        <a:lstStyle/>
        <a:p>
          <a:endParaRPr lang="en-US"/>
        </a:p>
      </dgm:t>
    </dgm:pt>
    <dgm:pt modelId="{E8F7AABF-1A7E-418E-B91C-A23BD24DAD7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Consider the total price tag when determining what schools to apply to – if the school is an academic safety but a financial reach, it may not be a good option</a:t>
          </a:r>
        </a:p>
      </dgm:t>
    </dgm:pt>
    <dgm:pt modelId="{8D907287-2DF5-4594-A1EC-4FF22C597AA4}" type="parTrans" cxnId="{0D899C94-1C83-4B8D-AE4F-FB63E6DF0406}">
      <dgm:prSet/>
      <dgm:spPr/>
      <dgm:t>
        <a:bodyPr/>
        <a:lstStyle/>
        <a:p>
          <a:endParaRPr lang="en-US"/>
        </a:p>
      </dgm:t>
    </dgm:pt>
    <dgm:pt modelId="{B4C738DD-731C-4AF0-A2E3-A5DA5DCA4D5C}" type="sibTrans" cxnId="{0D899C94-1C83-4B8D-AE4F-FB63E6DF0406}">
      <dgm:prSet/>
      <dgm:spPr/>
      <dgm:t>
        <a:bodyPr/>
        <a:lstStyle/>
        <a:p>
          <a:endParaRPr lang="en-US"/>
        </a:p>
      </dgm:t>
    </dgm:pt>
    <dgm:pt modelId="{EC265422-6EC0-42A0-841F-BB85B961972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Merit aid vs. Need-based aid</a:t>
          </a:r>
        </a:p>
      </dgm:t>
    </dgm:pt>
    <dgm:pt modelId="{D34B8899-D61B-4F2B-A72D-F30DDFBD9433}" type="parTrans" cxnId="{73375E54-FD2C-4591-B524-D36A83E09133}">
      <dgm:prSet/>
      <dgm:spPr/>
      <dgm:t>
        <a:bodyPr/>
        <a:lstStyle/>
        <a:p>
          <a:endParaRPr lang="en-US"/>
        </a:p>
      </dgm:t>
    </dgm:pt>
    <dgm:pt modelId="{D06BC2FC-A396-436F-9C49-17F481B6F8B0}" type="sibTrans" cxnId="{73375E54-FD2C-4591-B524-D36A83E09133}">
      <dgm:prSet/>
      <dgm:spPr/>
      <dgm:t>
        <a:bodyPr/>
        <a:lstStyle/>
        <a:p>
          <a:endParaRPr lang="en-US"/>
        </a:p>
      </dgm:t>
    </dgm:pt>
    <dgm:pt modelId="{10B3F6CE-C20F-4F7D-AB95-8BB481C4F466}" type="pres">
      <dgm:prSet presAssocID="{91F14014-0F70-49A6-BA43-EE60520D16D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8E22B-EBFE-4A49-96AE-78AA7BA31EEB}" type="pres">
      <dgm:prSet presAssocID="{88D9EE40-EB7F-4B10-86C2-D6F50186E86E}" presName="compNode" presStyleCnt="0"/>
      <dgm:spPr/>
    </dgm:pt>
    <dgm:pt modelId="{94ABE43E-6933-4B9D-85AE-EA8E65C4E767}" type="pres">
      <dgm:prSet presAssocID="{88D9EE40-EB7F-4B10-86C2-D6F50186E86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CF2A62D-84F6-41F1-B7DD-FFD2FA564971}" type="pres">
      <dgm:prSet presAssocID="{88D9EE40-EB7F-4B10-86C2-D6F50186E86E}" presName="iconSpace" presStyleCnt="0"/>
      <dgm:spPr/>
    </dgm:pt>
    <dgm:pt modelId="{F0885A08-923B-4C7A-8A7E-850BACF88815}" type="pres">
      <dgm:prSet presAssocID="{88D9EE40-EB7F-4B10-86C2-D6F50186E86E}" presName="parTx" presStyleLbl="revTx" presStyleIdx="0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9675850-346C-4EBB-B2C0-7184DBEC4A64}" type="pres">
      <dgm:prSet presAssocID="{88D9EE40-EB7F-4B10-86C2-D6F50186E86E}" presName="txSpace" presStyleCnt="0"/>
      <dgm:spPr/>
    </dgm:pt>
    <dgm:pt modelId="{9736E7BA-2F2A-406C-844D-225C98C3C5B9}" type="pres">
      <dgm:prSet presAssocID="{88D9EE40-EB7F-4B10-86C2-D6F50186E86E}" presName="desTx" presStyleLbl="revTx" presStyleIdx="1" presStyleCnt="12">
        <dgm:presLayoutVars/>
      </dgm:prSet>
      <dgm:spPr/>
    </dgm:pt>
    <dgm:pt modelId="{DA779E56-ADA5-4B78-B3E6-9A89324FB9C0}" type="pres">
      <dgm:prSet presAssocID="{4B3AC01A-696B-43AB-92DF-F5104F50CE52}" presName="sibTrans" presStyleCnt="0"/>
      <dgm:spPr/>
    </dgm:pt>
    <dgm:pt modelId="{2AAA62BD-7785-45EB-9950-1D2A6AE0DA51}" type="pres">
      <dgm:prSet presAssocID="{D68833E7-C835-467A-810A-F60DDF51C043}" presName="compNode" presStyleCnt="0"/>
      <dgm:spPr/>
    </dgm:pt>
    <dgm:pt modelId="{C082B0B1-028D-4D99-9EF4-EE890EEA2281}" type="pres">
      <dgm:prSet presAssocID="{D68833E7-C835-467A-810A-F60DDF51C043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B5E996FD-9163-4DF1-9578-1DABDD81BC0F}" type="pres">
      <dgm:prSet presAssocID="{D68833E7-C835-467A-810A-F60DDF51C043}" presName="iconSpace" presStyleCnt="0"/>
      <dgm:spPr/>
    </dgm:pt>
    <dgm:pt modelId="{90068BFD-7998-4CAB-838F-AA84A2AF5DB8}" type="pres">
      <dgm:prSet presAssocID="{D68833E7-C835-467A-810A-F60DDF51C043}" presName="parTx" presStyleLbl="revTx" presStyleIdx="2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7DD1DE7-618F-482D-9F00-B588E99B2445}" type="pres">
      <dgm:prSet presAssocID="{D68833E7-C835-467A-810A-F60DDF51C043}" presName="txSpace" presStyleCnt="0"/>
      <dgm:spPr/>
    </dgm:pt>
    <dgm:pt modelId="{95CEB7DA-9DBD-47EC-B3E9-D5F8E2BD8DC1}" type="pres">
      <dgm:prSet presAssocID="{D68833E7-C835-467A-810A-F60DDF51C043}" presName="desTx" presStyleLbl="revTx" presStyleIdx="3" presStyleCnt="12">
        <dgm:presLayoutVars/>
      </dgm:prSet>
      <dgm:spPr/>
    </dgm:pt>
    <dgm:pt modelId="{66E45E94-5148-47F8-A72C-7C91B76A3D0A}" type="pres">
      <dgm:prSet presAssocID="{CC41F327-098C-4AFB-AA39-F06D818F7082}" presName="sibTrans" presStyleCnt="0"/>
      <dgm:spPr/>
    </dgm:pt>
    <dgm:pt modelId="{3CB9C383-1DFB-486F-A3CB-50971F4CA341}" type="pres">
      <dgm:prSet presAssocID="{E06D4B07-D7E2-467D-84A3-750D87D913E4}" presName="compNode" presStyleCnt="0"/>
      <dgm:spPr/>
    </dgm:pt>
    <dgm:pt modelId="{0F840E5A-DF4C-4D3E-8B47-A05626FA0CC2}" type="pres">
      <dgm:prSet presAssocID="{E06D4B07-D7E2-467D-84A3-750D87D913E4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inning Face with No Fill"/>
        </a:ext>
      </dgm:extLst>
    </dgm:pt>
    <dgm:pt modelId="{C743ACD4-6646-4092-8F2D-43B787F3CF70}" type="pres">
      <dgm:prSet presAssocID="{E06D4B07-D7E2-467D-84A3-750D87D913E4}" presName="iconSpace" presStyleCnt="0"/>
      <dgm:spPr/>
    </dgm:pt>
    <dgm:pt modelId="{5B14B74C-B889-4CAD-94CB-F3577138B31E}" type="pres">
      <dgm:prSet presAssocID="{E06D4B07-D7E2-467D-84A3-750D87D913E4}" presName="parTx" presStyleLbl="revTx" presStyleIdx="4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AAB0F8C-EF92-4DF7-BB1E-E1A61BEDB3BC}" type="pres">
      <dgm:prSet presAssocID="{E06D4B07-D7E2-467D-84A3-750D87D913E4}" presName="txSpace" presStyleCnt="0"/>
      <dgm:spPr/>
    </dgm:pt>
    <dgm:pt modelId="{15B9B60D-25B0-4D1A-99C3-44CA73D216B4}" type="pres">
      <dgm:prSet presAssocID="{E06D4B07-D7E2-467D-84A3-750D87D913E4}" presName="desTx" presStyleLbl="revTx" presStyleIdx="5" presStyleCnt="12">
        <dgm:presLayoutVars/>
      </dgm:prSet>
      <dgm:spPr/>
      <dgm:t>
        <a:bodyPr/>
        <a:lstStyle/>
        <a:p>
          <a:endParaRPr lang="en-US"/>
        </a:p>
      </dgm:t>
    </dgm:pt>
    <dgm:pt modelId="{B3679907-31A2-420E-95D0-B3C458469909}" type="pres">
      <dgm:prSet presAssocID="{FF8C2BA8-4D68-42E6-AF9D-A15AC14FB0B7}" presName="sibTrans" presStyleCnt="0"/>
      <dgm:spPr/>
    </dgm:pt>
    <dgm:pt modelId="{C11EC74B-CDCF-479D-8799-C70444BC23E2}" type="pres">
      <dgm:prSet presAssocID="{52C04E16-8D2A-4A21-B258-8CF265C25DF7}" presName="compNode" presStyleCnt="0"/>
      <dgm:spPr/>
    </dgm:pt>
    <dgm:pt modelId="{EBCDA9F0-B4A2-4F11-B6E7-8FF39E2FC350}" type="pres">
      <dgm:prSet presAssocID="{52C04E16-8D2A-4A21-B258-8CF265C25DF7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ck"/>
        </a:ext>
      </dgm:extLst>
    </dgm:pt>
    <dgm:pt modelId="{4B5542C3-90BE-46A9-A45A-3DD384C4D599}" type="pres">
      <dgm:prSet presAssocID="{52C04E16-8D2A-4A21-B258-8CF265C25DF7}" presName="iconSpace" presStyleCnt="0"/>
      <dgm:spPr/>
    </dgm:pt>
    <dgm:pt modelId="{6AD94D24-2614-4A67-9074-8CE199D94AC1}" type="pres">
      <dgm:prSet presAssocID="{52C04E16-8D2A-4A21-B258-8CF265C25DF7}" presName="parTx" presStyleLbl="revTx" presStyleIdx="6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906F70F-766B-42AA-ACF0-525F91D47E17}" type="pres">
      <dgm:prSet presAssocID="{52C04E16-8D2A-4A21-B258-8CF265C25DF7}" presName="txSpace" presStyleCnt="0"/>
      <dgm:spPr/>
    </dgm:pt>
    <dgm:pt modelId="{2A896C13-1E05-42E0-8973-E7043EF339AE}" type="pres">
      <dgm:prSet presAssocID="{52C04E16-8D2A-4A21-B258-8CF265C25DF7}" presName="desTx" presStyleLbl="revTx" presStyleIdx="7" presStyleCnt="12">
        <dgm:presLayoutVars/>
      </dgm:prSet>
      <dgm:spPr/>
    </dgm:pt>
    <dgm:pt modelId="{32D4736C-10DD-4068-9251-6D1E6B9F3CDB}" type="pres">
      <dgm:prSet presAssocID="{3D60BF0C-8D09-4DB5-BFBC-5363D768D7CB}" presName="sibTrans" presStyleCnt="0"/>
      <dgm:spPr/>
    </dgm:pt>
    <dgm:pt modelId="{F966275E-108A-4DC6-8F09-2C5F0653D9A2}" type="pres">
      <dgm:prSet presAssocID="{E8F7AABF-1A7E-418E-B91C-A23BD24DAD79}" presName="compNode" presStyleCnt="0"/>
      <dgm:spPr/>
    </dgm:pt>
    <dgm:pt modelId="{904CCF9C-C39E-493B-B80D-BB4F70625469}" type="pres">
      <dgm:prSet presAssocID="{E8F7AABF-1A7E-418E-B91C-A23BD24DAD79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D1183201-5054-46EA-889D-2A4C171C6F44}" type="pres">
      <dgm:prSet presAssocID="{E8F7AABF-1A7E-418E-B91C-A23BD24DAD79}" presName="iconSpace" presStyleCnt="0"/>
      <dgm:spPr/>
    </dgm:pt>
    <dgm:pt modelId="{4F916248-66D8-451B-B375-B95735973AFE}" type="pres">
      <dgm:prSet presAssocID="{E8F7AABF-1A7E-418E-B91C-A23BD24DAD79}" presName="parTx" presStyleLbl="revTx" presStyleIdx="8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EBDD8CC-236C-4E7A-B899-B9FB10D50074}" type="pres">
      <dgm:prSet presAssocID="{E8F7AABF-1A7E-418E-B91C-A23BD24DAD79}" presName="txSpace" presStyleCnt="0"/>
      <dgm:spPr/>
    </dgm:pt>
    <dgm:pt modelId="{F992DCBE-4F75-4A0A-91A9-A4D23B502119}" type="pres">
      <dgm:prSet presAssocID="{E8F7AABF-1A7E-418E-B91C-A23BD24DAD79}" presName="desTx" presStyleLbl="revTx" presStyleIdx="9" presStyleCnt="12">
        <dgm:presLayoutVars/>
      </dgm:prSet>
      <dgm:spPr/>
    </dgm:pt>
    <dgm:pt modelId="{E884CDEC-A876-47DD-B77C-DC17125766CB}" type="pres">
      <dgm:prSet presAssocID="{B4C738DD-731C-4AF0-A2E3-A5DA5DCA4D5C}" presName="sibTrans" presStyleCnt="0"/>
      <dgm:spPr/>
    </dgm:pt>
    <dgm:pt modelId="{0F22441E-7B32-4DA7-B83C-C4A4277FEBF7}" type="pres">
      <dgm:prSet presAssocID="{EC265422-6EC0-42A0-841F-BB85B961972C}" presName="compNode" presStyleCnt="0"/>
      <dgm:spPr/>
    </dgm:pt>
    <dgm:pt modelId="{6A2F30DA-A91B-409F-B9EA-A6AE7B7E34D9}" type="pres">
      <dgm:prSet presAssocID="{EC265422-6EC0-42A0-841F-BB85B961972C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807EC8B0-D105-4A6B-8A28-2102DE018C78}" type="pres">
      <dgm:prSet presAssocID="{EC265422-6EC0-42A0-841F-BB85B961972C}" presName="iconSpace" presStyleCnt="0"/>
      <dgm:spPr/>
    </dgm:pt>
    <dgm:pt modelId="{2B71DE71-30E1-46ED-AC42-5B3E6443E45E}" type="pres">
      <dgm:prSet presAssocID="{EC265422-6EC0-42A0-841F-BB85B961972C}" presName="parTx" presStyleLbl="revTx" presStyleIdx="10" presStyleCnt="1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A556484-9B28-4E22-8C84-6163BA591523}" type="pres">
      <dgm:prSet presAssocID="{EC265422-6EC0-42A0-841F-BB85B961972C}" presName="txSpace" presStyleCnt="0"/>
      <dgm:spPr/>
    </dgm:pt>
    <dgm:pt modelId="{1A674DD5-A085-4AE0-B573-45321A273F7E}" type="pres">
      <dgm:prSet presAssocID="{EC265422-6EC0-42A0-841F-BB85B961972C}" presName="desTx" presStyleLbl="revTx" presStyleIdx="11" presStyleCnt="12">
        <dgm:presLayoutVars/>
      </dgm:prSet>
      <dgm:spPr/>
    </dgm:pt>
  </dgm:ptLst>
  <dgm:cxnLst>
    <dgm:cxn modelId="{8710B2A7-82FD-4ADF-92B7-0E0E224E4BEE}" type="presOf" srcId="{52C04E16-8D2A-4A21-B258-8CF265C25DF7}" destId="{6AD94D24-2614-4A67-9074-8CE199D94AC1}" srcOrd="0" destOrd="0" presId="urn:microsoft.com/office/officeart/2018/5/layout/CenteredIconLabelDescriptionList"/>
    <dgm:cxn modelId="{0D899C94-1C83-4B8D-AE4F-FB63E6DF0406}" srcId="{91F14014-0F70-49A6-BA43-EE60520D16DC}" destId="{E8F7AABF-1A7E-418E-B91C-A23BD24DAD79}" srcOrd="4" destOrd="0" parTransId="{8D907287-2DF5-4594-A1EC-4FF22C597AA4}" sibTransId="{B4C738DD-731C-4AF0-A2E3-A5DA5DCA4D5C}"/>
    <dgm:cxn modelId="{509E6415-1DD4-4C64-A117-8045B4FC8173}" type="presOf" srcId="{91F14014-0F70-49A6-BA43-EE60520D16DC}" destId="{10B3F6CE-C20F-4F7D-AB95-8BB481C4F466}" srcOrd="0" destOrd="0" presId="urn:microsoft.com/office/officeart/2018/5/layout/CenteredIconLabelDescriptionList"/>
    <dgm:cxn modelId="{1933D796-6BCA-4A50-98DA-0FEFC9AA2ECC}" type="presOf" srcId="{E8F7AABF-1A7E-418E-B91C-A23BD24DAD79}" destId="{4F916248-66D8-451B-B375-B95735973AFE}" srcOrd="0" destOrd="0" presId="urn:microsoft.com/office/officeart/2018/5/layout/CenteredIconLabelDescriptionList"/>
    <dgm:cxn modelId="{F932B609-AD4B-4954-B42E-9E7BD3105627}" srcId="{E06D4B07-D7E2-467D-84A3-750D87D913E4}" destId="{542F3647-E14E-4794-8B80-2C867FC7E131}" srcOrd="0" destOrd="0" parTransId="{66AE5F66-0BD3-4E57-AD62-E7A9B819F37B}" sibTransId="{423D883D-BFF3-4438-9DAA-591F64A8A2EE}"/>
    <dgm:cxn modelId="{B40C715C-1236-4EA4-AB20-0208AC217119}" srcId="{91F14014-0F70-49A6-BA43-EE60520D16DC}" destId="{D68833E7-C835-467A-810A-F60DDF51C043}" srcOrd="1" destOrd="0" parTransId="{DCAA5AC5-F82A-4AC0-9076-2F7494F6F054}" sibTransId="{CC41F327-098C-4AFB-AA39-F06D818F7082}"/>
    <dgm:cxn modelId="{4A284AE8-AEB4-4884-B37F-EC185B15BBE0}" type="presOf" srcId="{E06D4B07-D7E2-467D-84A3-750D87D913E4}" destId="{5B14B74C-B889-4CAD-94CB-F3577138B31E}" srcOrd="0" destOrd="0" presId="urn:microsoft.com/office/officeart/2018/5/layout/CenteredIconLabelDescriptionList"/>
    <dgm:cxn modelId="{EDE291DE-E394-4430-B0E5-C9F9471C4DC8}" srcId="{91F14014-0F70-49A6-BA43-EE60520D16DC}" destId="{E06D4B07-D7E2-467D-84A3-750D87D913E4}" srcOrd="2" destOrd="0" parTransId="{B5D6964D-69DB-46DF-B972-36432A4A5573}" sibTransId="{FF8C2BA8-4D68-42E6-AF9D-A15AC14FB0B7}"/>
    <dgm:cxn modelId="{4D08FC9A-1B1E-4DD0-931F-711B82EEC22D}" srcId="{91F14014-0F70-49A6-BA43-EE60520D16DC}" destId="{52C04E16-8D2A-4A21-B258-8CF265C25DF7}" srcOrd="3" destOrd="0" parTransId="{15BB46A8-E76D-475D-B80B-03648E06A7E9}" sibTransId="{3D60BF0C-8D09-4DB5-BFBC-5363D768D7CB}"/>
    <dgm:cxn modelId="{7C3CF924-EDD3-406E-9583-0E4634BF8768}" srcId="{91F14014-0F70-49A6-BA43-EE60520D16DC}" destId="{88D9EE40-EB7F-4B10-86C2-D6F50186E86E}" srcOrd="0" destOrd="0" parTransId="{85546D08-2352-49D0-8A21-6957EE890EFF}" sibTransId="{4B3AC01A-696B-43AB-92DF-F5104F50CE52}"/>
    <dgm:cxn modelId="{DD4F1CA2-F927-48FB-B29F-B5E257F53437}" type="presOf" srcId="{D68833E7-C835-467A-810A-F60DDF51C043}" destId="{90068BFD-7998-4CAB-838F-AA84A2AF5DB8}" srcOrd="0" destOrd="0" presId="urn:microsoft.com/office/officeart/2018/5/layout/CenteredIconLabelDescriptionList"/>
    <dgm:cxn modelId="{73375E54-FD2C-4591-B524-D36A83E09133}" srcId="{91F14014-0F70-49A6-BA43-EE60520D16DC}" destId="{EC265422-6EC0-42A0-841F-BB85B961972C}" srcOrd="5" destOrd="0" parTransId="{D34B8899-D61B-4F2B-A72D-F30DDFBD9433}" sibTransId="{D06BC2FC-A396-436F-9C49-17F481B6F8B0}"/>
    <dgm:cxn modelId="{8FC0CB4C-B558-4E27-8190-4F5B55FA6E9F}" type="presOf" srcId="{EC265422-6EC0-42A0-841F-BB85B961972C}" destId="{2B71DE71-30E1-46ED-AC42-5B3E6443E45E}" srcOrd="0" destOrd="0" presId="urn:microsoft.com/office/officeart/2018/5/layout/CenteredIconLabelDescriptionList"/>
    <dgm:cxn modelId="{1417A2BA-2C46-424F-96F7-B326BE9D572D}" type="presOf" srcId="{88D9EE40-EB7F-4B10-86C2-D6F50186E86E}" destId="{F0885A08-923B-4C7A-8A7E-850BACF88815}" srcOrd="0" destOrd="0" presId="urn:microsoft.com/office/officeart/2018/5/layout/CenteredIconLabelDescriptionList"/>
    <dgm:cxn modelId="{AD60C757-07C9-49F6-9EFF-A050B72C0C7E}" type="presOf" srcId="{542F3647-E14E-4794-8B80-2C867FC7E131}" destId="{15B9B60D-25B0-4D1A-99C3-44CA73D216B4}" srcOrd="0" destOrd="0" presId="urn:microsoft.com/office/officeart/2018/5/layout/CenteredIconLabelDescriptionList"/>
    <dgm:cxn modelId="{7F01C8C3-ACCB-461D-A3F6-0D3B3E01E3BC}" type="presParOf" srcId="{10B3F6CE-C20F-4F7D-AB95-8BB481C4F466}" destId="{F668E22B-EBFE-4A49-96AE-78AA7BA31EEB}" srcOrd="0" destOrd="0" presId="urn:microsoft.com/office/officeart/2018/5/layout/CenteredIconLabelDescriptionList"/>
    <dgm:cxn modelId="{B93CCD2E-B867-41D0-9234-7476E8461360}" type="presParOf" srcId="{F668E22B-EBFE-4A49-96AE-78AA7BA31EEB}" destId="{94ABE43E-6933-4B9D-85AE-EA8E65C4E767}" srcOrd="0" destOrd="0" presId="urn:microsoft.com/office/officeart/2018/5/layout/CenteredIconLabelDescriptionList"/>
    <dgm:cxn modelId="{A9661DB1-AC7B-4A6E-BF50-02AF571681B0}" type="presParOf" srcId="{F668E22B-EBFE-4A49-96AE-78AA7BA31EEB}" destId="{9CF2A62D-84F6-41F1-B7DD-FFD2FA564971}" srcOrd="1" destOrd="0" presId="urn:microsoft.com/office/officeart/2018/5/layout/CenteredIconLabelDescriptionList"/>
    <dgm:cxn modelId="{FDC99A3D-F005-4D7B-95BC-EEC42260F5E3}" type="presParOf" srcId="{F668E22B-EBFE-4A49-96AE-78AA7BA31EEB}" destId="{F0885A08-923B-4C7A-8A7E-850BACF88815}" srcOrd="2" destOrd="0" presId="urn:microsoft.com/office/officeart/2018/5/layout/CenteredIconLabelDescriptionList"/>
    <dgm:cxn modelId="{4E467EFA-25AC-455A-AF91-5F4EF9F07295}" type="presParOf" srcId="{F668E22B-EBFE-4A49-96AE-78AA7BA31EEB}" destId="{79675850-346C-4EBB-B2C0-7184DBEC4A64}" srcOrd="3" destOrd="0" presId="urn:microsoft.com/office/officeart/2018/5/layout/CenteredIconLabelDescriptionList"/>
    <dgm:cxn modelId="{1EF55577-3D44-457A-9B2B-32A2706E1022}" type="presParOf" srcId="{F668E22B-EBFE-4A49-96AE-78AA7BA31EEB}" destId="{9736E7BA-2F2A-406C-844D-225C98C3C5B9}" srcOrd="4" destOrd="0" presId="urn:microsoft.com/office/officeart/2018/5/layout/CenteredIconLabelDescriptionList"/>
    <dgm:cxn modelId="{189F1075-CC01-457B-9F39-4FF3441538FA}" type="presParOf" srcId="{10B3F6CE-C20F-4F7D-AB95-8BB481C4F466}" destId="{DA779E56-ADA5-4B78-B3E6-9A89324FB9C0}" srcOrd="1" destOrd="0" presId="urn:microsoft.com/office/officeart/2018/5/layout/CenteredIconLabelDescriptionList"/>
    <dgm:cxn modelId="{0D2736D3-C0A6-4737-9488-8177C83E080F}" type="presParOf" srcId="{10B3F6CE-C20F-4F7D-AB95-8BB481C4F466}" destId="{2AAA62BD-7785-45EB-9950-1D2A6AE0DA51}" srcOrd="2" destOrd="0" presId="urn:microsoft.com/office/officeart/2018/5/layout/CenteredIconLabelDescriptionList"/>
    <dgm:cxn modelId="{5A4F520F-C166-4844-9C34-B575030F1AB7}" type="presParOf" srcId="{2AAA62BD-7785-45EB-9950-1D2A6AE0DA51}" destId="{C082B0B1-028D-4D99-9EF4-EE890EEA2281}" srcOrd="0" destOrd="0" presId="urn:microsoft.com/office/officeart/2018/5/layout/CenteredIconLabelDescriptionList"/>
    <dgm:cxn modelId="{EC01691A-C1EE-4AC4-A941-100980F9CF0C}" type="presParOf" srcId="{2AAA62BD-7785-45EB-9950-1D2A6AE0DA51}" destId="{B5E996FD-9163-4DF1-9578-1DABDD81BC0F}" srcOrd="1" destOrd="0" presId="urn:microsoft.com/office/officeart/2018/5/layout/CenteredIconLabelDescriptionList"/>
    <dgm:cxn modelId="{EEC2B908-60E2-4E27-96FB-4D9D3346911C}" type="presParOf" srcId="{2AAA62BD-7785-45EB-9950-1D2A6AE0DA51}" destId="{90068BFD-7998-4CAB-838F-AA84A2AF5DB8}" srcOrd="2" destOrd="0" presId="urn:microsoft.com/office/officeart/2018/5/layout/CenteredIconLabelDescriptionList"/>
    <dgm:cxn modelId="{7A790D95-AAEF-4262-8872-7C8BE5EB77ED}" type="presParOf" srcId="{2AAA62BD-7785-45EB-9950-1D2A6AE0DA51}" destId="{E7DD1DE7-618F-482D-9F00-B588E99B2445}" srcOrd="3" destOrd="0" presId="urn:microsoft.com/office/officeart/2018/5/layout/CenteredIconLabelDescriptionList"/>
    <dgm:cxn modelId="{EB5C01B1-F074-485C-BEAE-784F8B9AAF2E}" type="presParOf" srcId="{2AAA62BD-7785-45EB-9950-1D2A6AE0DA51}" destId="{95CEB7DA-9DBD-47EC-B3E9-D5F8E2BD8DC1}" srcOrd="4" destOrd="0" presId="urn:microsoft.com/office/officeart/2018/5/layout/CenteredIconLabelDescriptionList"/>
    <dgm:cxn modelId="{F5C3CC44-5737-4B21-98E0-28B1797EB43E}" type="presParOf" srcId="{10B3F6CE-C20F-4F7D-AB95-8BB481C4F466}" destId="{66E45E94-5148-47F8-A72C-7C91B76A3D0A}" srcOrd="3" destOrd="0" presId="urn:microsoft.com/office/officeart/2018/5/layout/CenteredIconLabelDescriptionList"/>
    <dgm:cxn modelId="{78E28DE7-DF92-4E3A-8089-38F2FC495082}" type="presParOf" srcId="{10B3F6CE-C20F-4F7D-AB95-8BB481C4F466}" destId="{3CB9C383-1DFB-486F-A3CB-50971F4CA341}" srcOrd="4" destOrd="0" presId="urn:microsoft.com/office/officeart/2018/5/layout/CenteredIconLabelDescriptionList"/>
    <dgm:cxn modelId="{E6F0E4F7-D4CF-493D-ABE3-A2670E0D710C}" type="presParOf" srcId="{3CB9C383-1DFB-486F-A3CB-50971F4CA341}" destId="{0F840E5A-DF4C-4D3E-8B47-A05626FA0CC2}" srcOrd="0" destOrd="0" presId="urn:microsoft.com/office/officeart/2018/5/layout/CenteredIconLabelDescriptionList"/>
    <dgm:cxn modelId="{4BD4AD7B-AF1A-4243-B2B2-168D6766FACA}" type="presParOf" srcId="{3CB9C383-1DFB-486F-A3CB-50971F4CA341}" destId="{C743ACD4-6646-4092-8F2D-43B787F3CF70}" srcOrd="1" destOrd="0" presId="urn:microsoft.com/office/officeart/2018/5/layout/CenteredIconLabelDescriptionList"/>
    <dgm:cxn modelId="{3C6C4C87-DCCB-4E49-8F20-125C68AD47F3}" type="presParOf" srcId="{3CB9C383-1DFB-486F-A3CB-50971F4CA341}" destId="{5B14B74C-B889-4CAD-94CB-F3577138B31E}" srcOrd="2" destOrd="0" presId="urn:microsoft.com/office/officeart/2018/5/layout/CenteredIconLabelDescriptionList"/>
    <dgm:cxn modelId="{C26CA64D-5239-4B0E-8E12-7B2AFCEBEA0D}" type="presParOf" srcId="{3CB9C383-1DFB-486F-A3CB-50971F4CA341}" destId="{AAAB0F8C-EF92-4DF7-BB1E-E1A61BEDB3BC}" srcOrd="3" destOrd="0" presId="urn:microsoft.com/office/officeart/2018/5/layout/CenteredIconLabelDescriptionList"/>
    <dgm:cxn modelId="{38E3B522-9616-4EA4-A3DD-8008B3431939}" type="presParOf" srcId="{3CB9C383-1DFB-486F-A3CB-50971F4CA341}" destId="{15B9B60D-25B0-4D1A-99C3-44CA73D216B4}" srcOrd="4" destOrd="0" presId="urn:microsoft.com/office/officeart/2018/5/layout/CenteredIconLabelDescriptionList"/>
    <dgm:cxn modelId="{0220A096-AACF-4CB2-A24B-452F8448D6AA}" type="presParOf" srcId="{10B3F6CE-C20F-4F7D-AB95-8BB481C4F466}" destId="{B3679907-31A2-420E-95D0-B3C458469909}" srcOrd="5" destOrd="0" presId="urn:microsoft.com/office/officeart/2018/5/layout/CenteredIconLabelDescriptionList"/>
    <dgm:cxn modelId="{10D893F7-AACD-4262-BF44-4DE1D65CF68E}" type="presParOf" srcId="{10B3F6CE-C20F-4F7D-AB95-8BB481C4F466}" destId="{C11EC74B-CDCF-479D-8799-C70444BC23E2}" srcOrd="6" destOrd="0" presId="urn:microsoft.com/office/officeart/2018/5/layout/CenteredIconLabelDescriptionList"/>
    <dgm:cxn modelId="{8AC09DF5-BB6B-4BD5-A442-DD15002FCA6C}" type="presParOf" srcId="{C11EC74B-CDCF-479D-8799-C70444BC23E2}" destId="{EBCDA9F0-B4A2-4F11-B6E7-8FF39E2FC350}" srcOrd="0" destOrd="0" presId="urn:microsoft.com/office/officeart/2018/5/layout/CenteredIconLabelDescriptionList"/>
    <dgm:cxn modelId="{168788DA-7F74-427D-BD03-CCC829A44082}" type="presParOf" srcId="{C11EC74B-CDCF-479D-8799-C70444BC23E2}" destId="{4B5542C3-90BE-46A9-A45A-3DD384C4D599}" srcOrd="1" destOrd="0" presId="urn:microsoft.com/office/officeart/2018/5/layout/CenteredIconLabelDescriptionList"/>
    <dgm:cxn modelId="{FD61717D-1CA1-4362-8969-AD2A68343EF4}" type="presParOf" srcId="{C11EC74B-CDCF-479D-8799-C70444BC23E2}" destId="{6AD94D24-2614-4A67-9074-8CE199D94AC1}" srcOrd="2" destOrd="0" presId="urn:microsoft.com/office/officeart/2018/5/layout/CenteredIconLabelDescriptionList"/>
    <dgm:cxn modelId="{DA2D01C6-35E4-4F3E-8748-0F67743E302B}" type="presParOf" srcId="{C11EC74B-CDCF-479D-8799-C70444BC23E2}" destId="{4906F70F-766B-42AA-ACF0-525F91D47E17}" srcOrd="3" destOrd="0" presId="urn:microsoft.com/office/officeart/2018/5/layout/CenteredIconLabelDescriptionList"/>
    <dgm:cxn modelId="{0F73CD6B-EB29-4AD0-B1F3-88931A48A1E4}" type="presParOf" srcId="{C11EC74B-CDCF-479D-8799-C70444BC23E2}" destId="{2A896C13-1E05-42E0-8973-E7043EF339AE}" srcOrd="4" destOrd="0" presId="urn:microsoft.com/office/officeart/2018/5/layout/CenteredIconLabelDescriptionList"/>
    <dgm:cxn modelId="{66B5FBAF-80BF-451D-9B3E-0421A27D1CA3}" type="presParOf" srcId="{10B3F6CE-C20F-4F7D-AB95-8BB481C4F466}" destId="{32D4736C-10DD-4068-9251-6D1E6B9F3CDB}" srcOrd="7" destOrd="0" presId="urn:microsoft.com/office/officeart/2018/5/layout/CenteredIconLabelDescriptionList"/>
    <dgm:cxn modelId="{221659DD-998B-4C80-B591-344A01111A9E}" type="presParOf" srcId="{10B3F6CE-C20F-4F7D-AB95-8BB481C4F466}" destId="{F966275E-108A-4DC6-8F09-2C5F0653D9A2}" srcOrd="8" destOrd="0" presId="urn:microsoft.com/office/officeart/2018/5/layout/CenteredIconLabelDescriptionList"/>
    <dgm:cxn modelId="{5CBF055C-9C76-43BD-835A-37ED24CAB7A9}" type="presParOf" srcId="{F966275E-108A-4DC6-8F09-2C5F0653D9A2}" destId="{904CCF9C-C39E-493B-B80D-BB4F70625469}" srcOrd="0" destOrd="0" presId="urn:microsoft.com/office/officeart/2018/5/layout/CenteredIconLabelDescriptionList"/>
    <dgm:cxn modelId="{01BF0CA5-FC72-431A-BBD9-9305CFEDF413}" type="presParOf" srcId="{F966275E-108A-4DC6-8F09-2C5F0653D9A2}" destId="{D1183201-5054-46EA-889D-2A4C171C6F44}" srcOrd="1" destOrd="0" presId="urn:microsoft.com/office/officeart/2018/5/layout/CenteredIconLabelDescriptionList"/>
    <dgm:cxn modelId="{08AC27BF-3570-4D9B-A536-C070B775DC41}" type="presParOf" srcId="{F966275E-108A-4DC6-8F09-2C5F0653D9A2}" destId="{4F916248-66D8-451B-B375-B95735973AFE}" srcOrd="2" destOrd="0" presId="urn:microsoft.com/office/officeart/2018/5/layout/CenteredIconLabelDescriptionList"/>
    <dgm:cxn modelId="{1C123ED8-09FC-4325-A4EA-ABFA9F7969FA}" type="presParOf" srcId="{F966275E-108A-4DC6-8F09-2C5F0653D9A2}" destId="{FEBDD8CC-236C-4E7A-B899-B9FB10D50074}" srcOrd="3" destOrd="0" presId="urn:microsoft.com/office/officeart/2018/5/layout/CenteredIconLabelDescriptionList"/>
    <dgm:cxn modelId="{39C25E8D-A27B-404A-BFB5-E35EF7CF86EC}" type="presParOf" srcId="{F966275E-108A-4DC6-8F09-2C5F0653D9A2}" destId="{F992DCBE-4F75-4A0A-91A9-A4D23B502119}" srcOrd="4" destOrd="0" presId="urn:microsoft.com/office/officeart/2018/5/layout/CenteredIconLabelDescriptionList"/>
    <dgm:cxn modelId="{39F72C5F-EF33-4EE3-8CEF-FFEF055CE7B1}" type="presParOf" srcId="{10B3F6CE-C20F-4F7D-AB95-8BB481C4F466}" destId="{E884CDEC-A876-47DD-B77C-DC17125766CB}" srcOrd="9" destOrd="0" presId="urn:microsoft.com/office/officeart/2018/5/layout/CenteredIconLabelDescriptionList"/>
    <dgm:cxn modelId="{2FAC1C6B-F601-457C-9B96-80106861A270}" type="presParOf" srcId="{10B3F6CE-C20F-4F7D-AB95-8BB481C4F466}" destId="{0F22441E-7B32-4DA7-B83C-C4A4277FEBF7}" srcOrd="10" destOrd="0" presId="urn:microsoft.com/office/officeart/2018/5/layout/CenteredIconLabelDescriptionList"/>
    <dgm:cxn modelId="{1AF5E25C-4390-47E4-9707-1B43FBF57976}" type="presParOf" srcId="{0F22441E-7B32-4DA7-B83C-C4A4277FEBF7}" destId="{6A2F30DA-A91B-409F-B9EA-A6AE7B7E34D9}" srcOrd="0" destOrd="0" presId="urn:microsoft.com/office/officeart/2018/5/layout/CenteredIconLabelDescriptionList"/>
    <dgm:cxn modelId="{D502BFF0-D9A5-4401-AED6-AC274BEA265F}" type="presParOf" srcId="{0F22441E-7B32-4DA7-B83C-C4A4277FEBF7}" destId="{807EC8B0-D105-4A6B-8A28-2102DE018C78}" srcOrd="1" destOrd="0" presId="urn:microsoft.com/office/officeart/2018/5/layout/CenteredIconLabelDescriptionList"/>
    <dgm:cxn modelId="{1DE98DAA-EA12-4DA1-8BF4-BFEF0E744F6C}" type="presParOf" srcId="{0F22441E-7B32-4DA7-B83C-C4A4277FEBF7}" destId="{2B71DE71-30E1-46ED-AC42-5B3E6443E45E}" srcOrd="2" destOrd="0" presId="urn:microsoft.com/office/officeart/2018/5/layout/CenteredIconLabelDescriptionList"/>
    <dgm:cxn modelId="{BB21D9FD-47C9-4791-8070-FD38707DC3BC}" type="presParOf" srcId="{0F22441E-7B32-4DA7-B83C-C4A4277FEBF7}" destId="{9A556484-9B28-4E22-8C84-6163BA591523}" srcOrd="3" destOrd="0" presId="urn:microsoft.com/office/officeart/2018/5/layout/CenteredIconLabelDescriptionList"/>
    <dgm:cxn modelId="{33706B2A-CDE9-4804-B60C-2FF17FF89EC7}" type="presParOf" srcId="{0F22441E-7B32-4DA7-B83C-C4A4277FEBF7}" destId="{1A674DD5-A085-4AE0-B573-45321A273F7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679633-1CFA-4364-B90C-3FBE4DD0B78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598D5478-4C29-45FF-966A-365F7B628B3C}">
      <dgm:prSet/>
      <dgm:spPr/>
      <dgm:t>
        <a:bodyPr/>
        <a:lstStyle/>
        <a:p>
          <a:r>
            <a:rPr lang="en-US"/>
            <a:t>There are many factors that contribute to finding the right “fit” for a student.</a:t>
          </a:r>
        </a:p>
      </dgm:t>
    </dgm:pt>
    <dgm:pt modelId="{5AD3E327-805A-4625-9B3F-5FAA665B7C8D}" type="parTrans" cxnId="{F434C319-5C42-4B3C-887B-F4C9C6FF76E0}">
      <dgm:prSet/>
      <dgm:spPr/>
      <dgm:t>
        <a:bodyPr/>
        <a:lstStyle/>
        <a:p>
          <a:endParaRPr lang="en-US"/>
        </a:p>
      </dgm:t>
    </dgm:pt>
    <dgm:pt modelId="{72B4A4B7-8D39-4DB1-A574-9A50FF98AA18}" type="sibTrans" cxnId="{F434C319-5C42-4B3C-887B-F4C9C6FF76E0}">
      <dgm:prSet/>
      <dgm:spPr/>
      <dgm:t>
        <a:bodyPr/>
        <a:lstStyle/>
        <a:p>
          <a:endParaRPr lang="en-US"/>
        </a:p>
      </dgm:t>
    </dgm:pt>
    <dgm:pt modelId="{4B27A61A-9A74-43E9-8D95-945066D5BB07}">
      <dgm:prSet/>
      <dgm:spPr/>
      <dgm:t>
        <a:bodyPr/>
        <a:lstStyle/>
        <a:p>
          <a:r>
            <a:rPr lang="en-US"/>
            <a:t>Size</a:t>
          </a:r>
        </a:p>
      </dgm:t>
    </dgm:pt>
    <dgm:pt modelId="{CB582565-726A-45E2-B8E0-8E4B37B12E97}" type="parTrans" cxnId="{A695B469-FF9F-4360-8502-AB210454C740}">
      <dgm:prSet/>
      <dgm:spPr/>
      <dgm:t>
        <a:bodyPr/>
        <a:lstStyle/>
        <a:p>
          <a:endParaRPr lang="en-US"/>
        </a:p>
      </dgm:t>
    </dgm:pt>
    <dgm:pt modelId="{05F19901-5949-4576-9D77-FE559F6B754B}" type="sibTrans" cxnId="{A695B469-FF9F-4360-8502-AB210454C740}">
      <dgm:prSet/>
      <dgm:spPr/>
      <dgm:t>
        <a:bodyPr/>
        <a:lstStyle/>
        <a:p>
          <a:endParaRPr lang="en-US"/>
        </a:p>
      </dgm:t>
    </dgm:pt>
    <dgm:pt modelId="{40E60911-1AEF-43F7-A9EB-601F7EA5DB65}">
      <dgm:prSet/>
      <dgm:spPr/>
      <dgm:t>
        <a:bodyPr/>
        <a:lstStyle/>
        <a:p>
          <a:r>
            <a:rPr lang="en-US"/>
            <a:t>Location</a:t>
          </a:r>
        </a:p>
      </dgm:t>
    </dgm:pt>
    <dgm:pt modelId="{7A4F53ED-CFCB-45E2-BAE9-AA71A5DB639D}" type="parTrans" cxnId="{F4138F1F-6D88-47D9-830A-A8EED80A0435}">
      <dgm:prSet/>
      <dgm:spPr/>
      <dgm:t>
        <a:bodyPr/>
        <a:lstStyle/>
        <a:p>
          <a:endParaRPr lang="en-US"/>
        </a:p>
      </dgm:t>
    </dgm:pt>
    <dgm:pt modelId="{80BFC465-D5A7-461D-BF68-52D44537C79F}" type="sibTrans" cxnId="{F4138F1F-6D88-47D9-830A-A8EED80A0435}">
      <dgm:prSet/>
      <dgm:spPr/>
      <dgm:t>
        <a:bodyPr/>
        <a:lstStyle/>
        <a:p>
          <a:endParaRPr lang="en-US"/>
        </a:p>
      </dgm:t>
    </dgm:pt>
    <dgm:pt modelId="{DA6E4365-877F-44A6-A40F-188D5DE55D39}">
      <dgm:prSet/>
      <dgm:spPr/>
      <dgm:t>
        <a:bodyPr/>
        <a:lstStyle/>
        <a:p>
          <a:r>
            <a:rPr lang="en-US"/>
            <a:t>Environment</a:t>
          </a:r>
        </a:p>
      </dgm:t>
    </dgm:pt>
    <dgm:pt modelId="{46E0B90E-3BC1-4343-9951-DADC3784B236}" type="parTrans" cxnId="{19037ABE-E104-45C4-8F0A-25A6DCC5C660}">
      <dgm:prSet/>
      <dgm:spPr/>
      <dgm:t>
        <a:bodyPr/>
        <a:lstStyle/>
        <a:p>
          <a:endParaRPr lang="en-US"/>
        </a:p>
      </dgm:t>
    </dgm:pt>
    <dgm:pt modelId="{936DDB7E-BD0D-49F7-B45D-65714E407191}" type="sibTrans" cxnId="{19037ABE-E104-45C4-8F0A-25A6DCC5C660}">
      <dgm:prSet/>
      <dgm:spPr/>
      <dgm:t>
        <a:bodyPr/>
        <a:lstStyle/>
        <a:p>
          <a:endParaRPr lang="en-US"/>
        </a:p>
      </dgm:t>
    </dgm:pt>
    <dgm:pt modelId="{2D85FF94-56D2-416E-8872-6EC0DA55AFAE}">
      <dgm:prSet/>
      <dgm:spPr/>
      <dgm:t>
        <a:bodyPr/>
        <a:lstStyle/>
        <a:p>
          <a:r>
            <a:rPr lang="en-US"/>
            <a:t>Cost</a:t>
          </a:r>
        </a:p>
      </dgm:t>
    </dgm:pt>
    <dgm:pt modelId="{5E811B5E-93FD-46CA-AAE0-604582C9CE27}" type="parTrans" cxnId="{1FC80DBF-1988-4001-9589-74C9630F5A1E}">
      <dgm:prSet/>
      <dgm:spPr/>
      <dgm:t>
        <a:bodyPr/>
        <a:lstStyle/>
        <a:p>
          <a:endParaRPr lang="en-US"/>
        </a:p>
      </dgm:t>
    </dgm:pt>
    <dgm:pt modelId="{5B7860E2-82C7-4E51-86A5-E7AC134AACE7}" type="sibTrans" cxnId="{1FC80DBF-1988-4001-9589-74C9630F5A1E}">
      <dgm:prSet/>
      <dgm:spPr/>
      <dgm:t>
        <a:bodyPr/>
        <a:lstStyle/>
        <a:p>
          <a:endParaRPr lang="en-US"/>
        </a:p>
      </dgm:t>
    </dgm:pt>
    <dgm:pt modelId="{26BFEBB3-348E-4E3D-AB45-EA1F06ED3351}">
      <dgm:prSet/>
      <dgm:spPr/>
      <dgm:t>
        <a:bodyPr/>
        <a:lstStyle/>
        <a:p>
          <a:r>
            <a:rPr lang="en-US"/>
            <a:t>Affiliations</a:t>
          </a:r>
        </a:p>
      </dgm:t>
    </dgm:pt>
    <dgm:pt modelId="{F7990CDF-7ED1-450A-8E62-FE20B4018ABD}" type="parTrans" cxnId="{B8EAC2E8-9363-47C2-904A-EC564B6488BB}">
      <dgm:prSet/>
      <dgm:spPr/>
      <dgm:t>
        <a:bodyPr/>
        <a:lstStyle/>
        <a:p>
          <a:endParaRPr lang="en-US"/>
        </a:p>
      </dgm:t>
    </dgm:pt>
    <dgm:pt modelId="{E6D52AD1-487B-4C0D-9CD2-F2EB85828906}" type="sibTrans" cxnId="{B8EAC2E8-9363-47C2-904A-EC564B6488BB}">
      <dgm:prSet/>
      <dgm:spPr/>
      <dgm:t>
        <a:bodyPr/>
        <a:lstStyle/>
        <a:p>
          <a:endParaRPr lang="en-US"/>
        </a:p>
      </dgm:t>
    </dgm:pt>
    <dgm:pt modelId="{A00AB701-27D9-4521-A59F-B809C0B05257}">
      <dgm:prSet/>
      <dgm:spPr/>
      <dgm:t>
        <a:bodyPr/>
        <a:lstStyle/>
        <a:p>
          <a:r>
            <a:rPr lang="en-US"/>
            <a:t>Philosophy</a:t>
          </a:r>
        </a:p>
      </dgm:t>
    </dgm:pt>
    <dgm:pt modelId="{6EC73DCC-C39D-4A17-9766-BB82D3BF3596}" type="parTrans" cxnId="{7CAD32E0-94AB-4222-A65E-E854215D18E9}">
      <dgm:prSet/>
      <dgm:spPr/>
      <dgm:t>
        <a:bodyPr/>
        <a:lstStyle/>
        <a:p>
          <a:endParaRPr lang="en-US"/>
        </a:p>
      </dgm:t>
    </dgm:pt>
    <dgm:pt modelId="{DD1152AB-DB79-4540-996F-E0C32653F29C}" type="sibTrans" cxnId="{7CAD32E0-94AB-4222-A65E-E854215D18E9}">
      <dgm:prSet/>
      <dgm:spPr/>
      <dgm:t>
        <a:bodyPr/>
        <a:lstStyle/>
        <a:p>
          <a:endParaRPr lang="en-US"/>
        </a:p>
      </dgm:t>
    </dgm:pt>
    <dgm:pt modelId="{2B037C24-512C-4C34-985D-9EBE5C777343}">
      <dgm:prSet/>
      <dgm:spPr/>
      <dgm:t>
        <a:bodyPr/>
        <a:lstStyle/>
        <a:p>
          <a:r>
            <a:rPr lang="en-US"/>
            <a:t>Students are typically accepted where they “fit.”</a:t>
          </a:r>
        </a:p>
      </dgm:t>
    </dgm:pt>
    <dgm:pt modelId="{53110D32-C8EB-48DD-B712-206CF445B67B}" type="parTrans" cxnId="{B7AC1DF2-93EE-4043-83F5-D945533A6E3B}">
      <dgm:prSet/>
      <dgm:spPr/>
      <dgm:t>
        <a:bodyPr/>
        <a:lstStyle/>
        <a:p>
          <a:endParaRPr lang="en-US"/>
        </a:p>
      </dgm:t>
    </dgm:pt>
    <dgm:pt modelId="{0778C74A-FEC9-461D-9B58-CA285D7D153F}" type="sibTrans" cxnId="{B7AC1DF2-93EE-4043-83F5-D945533A6E3B}">
      <dgm:prSet/>
      <dgm:spPr/>
      <dgm:t>
        <a:bodyPr/>
        <a:lstStyle/>
        <a:p>
          <a:endParaRPr lang="en-US"/>
        </a:p>
      </dgm:t>
    </dgm:pt>
    <dgm:pt modelId="{0887E2ED-BBF6-4B88-B5F3-389B01CA83E3}" type="pres">
      <dgm:prSet presAssocID="{7C679633-1CFA-4364-B90C-3FBE4DD0B78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66B090-1B11-4378-B1D1-4ABA4A2D99D5}" type="pres">
      <dgm:prSet presAssocID="{598D5478-4C29-45FF-966A-365F7B628B3C}" presName="compNode" presStyleCnt="0"/>
      <dgm:spPr/>
    </dgm:pt>
    <dgm:pt modelId="{BE6388D9-ECD1-4EAE-9053-9A1E526BB2E1}" type="pres">
      <dgm:prSet presAssocID="{598D5478-4C29-45FF-966A-365F7B628B3C}" presName="bgRect" presStyleLbl="bgShp" presStyleIdx="0" presStyleCnt="2"/>
      <dgm:spPr/>
    </dgm:pt>
    <dgm:pt modelId="{499D96E3-CE93-4BB7-97F7-75D18F734488}" type="pres">
      <dgm:prSet presAssocID="{598D5478-4C29-45FF-966A-365F7B628B3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4D807686-8653-42D9-A7E8-35B5FA64CEBA}" type="pres">
      <dgm:prSet presAssocID="{598D5478-4C29-45FF-966A-365F7B628B3C}" presName="spaceRect" presStyleCnt="0"/>
      <dgm:spPr/>
    </dgm:pt>
    <dgm:pt modelId="{A07D0C5D-9861-4818-AAE8-EC12D8BA2685}" type="pres">
      <dgm:prSet presAssocID="{598D5478-4C29-45FF-966A-365F7B628B3C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4265B87-2978-4A20-B2ED-97A0688EC5C8}" type="pres">
      <dgm:prSet presAssocID="{598D5478-4C29-45FF-966A-365F7B628B3C}" presName="desTx" presStyleLbl="revTx" presStyleIdx="1" presStyleCnt="3">
        <dgm:presLayoutVars/>
      </dgm:prSet>
      <dgm:spPr/>
      <dgm:t>
        <a:bodyPr/>
        <a:lstStyle/>
        <a:p>
          <a:endParaRPr lang="en-US"/>
        </a:p>
      </dgm:t>
    </dgm:pt>
    <dgm:pt modelId="{7403398F-9B6C-4822-9E5A-689918244CB6}" type="pres">
      <dgm:prSet presAssocID="{72B4A4B7-8D39-4DB1-A574-9A50FF98AA18}" presName="sibTrans" presStyleCnt="0"/>
      <dgm:spPr/>
    </dgm:pt>
    <dgm:pt modelId="{80B127C6-F7BD-4EC0-B96C-E79D5AC027AD}" type="pres">
      <dgm:prSet presAssocID="{2B037C24-512C-4C34-985D-9EBE5C777343}" presName="compNode" presStyleCnt="0"/>
      <dgm:spPr/>
    </dgm:pt>
    <dgm:pt modelId="{4129FA42-08A0-4E9F-AED3-E3CE59B111BB}" type="pres">
      <dgm:prSet presAssocID="{2B037C24-512C-4C34-985D-9EBE5C777343}" presName="bgRect" presStyleLbl="bgShp" presStyleIdx="1" presStyleCnt="2"/>
      <dgm:spPr/>
    </dgm:pt>
    <dgm:pt modelId="{832A590F-7E13-4DCA-9A4C-3790742ADDD4}" type="pres">
      <dgm:prSet presAssocID="{2B037C24-512C-4C34-985D-9EBE5C77734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489E674-E0C3-49B1-8D22-1B2F95CF411C}" type="pres">
      <dgm:prSet presAssocID="{2B037C24-512C-4C34-985D-9EBE5C777343}" presName="spaceRect" presStyleCnt="0"/>
      <dgm:spPr/>
    </dgm:pt>
    <dgm:pt modelId="{35ADA700-EC4F-4C50-8876-39FD02BA0B65}" type="pres">
      <dgm:prSet presAssocID="{2B037C24-512C-4C34-985D-9EBE5C777343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F4138F1F-6D88-47D9-830A-A8EED80A0435}" srcId="{598D5478-4C29-45FF-966A-365F7B628B3C}" destId="{40E60911-1AEF-43F7-A9EB-601F7EA5DB65}" srcOrd="1" destOrd="0" parTransId="{7A4F53ED-CFCB-45E2-BAE9-AA71A5DB639D}" sibTransId="{80BFC465-D5A7-461D-BF68-52D44537C79F}"/>
    <dgm:cxn modelId="{B8EAC2E8-9363-47C2-904A-EC564B6488BB}" srcId="{598D5478-4C29-45FF-966A-365F7B628B3C}" destId="{26BFEBB3-348E-4E3D-AB45-EA1F06ED3351}" srcOrd="4" destOrd="0" parTransId="{F7990CDF-7ED1-450A-8E62-FE20B4018ABD}" sibTransId="{E6D52AD1-487B-4C0D-9CD2-F2EB85828906}"/>
    <dgm:cxn modelId="{CCD56BCF-522B-44A6-AC3A-74DDE37144A2}" type="presOf" srcId="{2D85FF94-56D2-416E-8872-6EC0DA55AFAE}" destId="{A4265B87-2978-4A20-B2ED-97A0688EC5C8}" srcOrd="0" destOrd="3" presId="urn:microsoft.com/office/officeart/2018/2/layout/IconVerticalSolidList"/>
    <dgm:cxn modelId="{B7AC1DF2-93EE-4043-83F5-D945533A6E3B}" srcId="{7C679633-1CFA-4364-B90C-3FBE4DD0B787}" destId="{2B037C24-512C-4C34-985D-9EBE5C777343}" srcOrd="1" destOrd="0" parTransId="{53110D32-C8EB-48DD-B712-206CF445B67B}" sibTransId="{0778C74A-FEC9-461D-9B58-CA285D7D153F}"/>
    <dgm:cxn modelId="{39A8BBED-4532-4E69-84D5-8FEB474E601A}" type="presOf" srcId="{7C679633-1CFA-4364-B90C-3FBE4DD0B787}" destId="{0887E2ED-BBF6-4B88-B5F3-389B01CA83E3}" srcOrd="0" destOrd="0" presId="urn:microsoft.com/office/officeart/2018/2/layout/IconVerticalSolidList"/>
    <dgm:cxn modelId="{7CAD32E0-94AB-4222-A65E-E854215D18E9}" srcId="{598D5478-4C29-45FF-966A-365F7B628B3C}" destId="{A00AB701-27D9-4521-A59F-B809C0B05257}" srcOrd="5" destOrd="0" parTransId="{6EC73DCC-C39D-4A17-9766-BB82D3BF3596}" sibTransId="{DD1152AB-DB79-4540-996F-E0C32653F29C}"/>
    <dgm:cxn modelId="{19037ABE-E104-45C4-8F0A-25A6DCC5C660}" srcId="{598D5478-4C29-45FF-966A-365F7B628B3C}" destId="{DA6E4365-877F-44A6-A40F-188D5DE55D39}" srcOrd="2" destOrd="0" parTransId="{46E0B90E-3BC1-4343-9951-DADC3784B236}" sibTransId="{936DDB7E-BD0D-49F7-B45D-65714E407191}"/>
    <dgm:cxn modelId="{CA18A4AC-650A-493C-8C20-A869F39C79F6}" type="presOf" srcId="{DA6E4365-877F-44A6-A40F-188D5DE55D39}" destId="{A4265B87-2978-4A20-B2ED-97A0688EC5C8}" srcOrd="0" destOrd="2" presId="urn:microsoft.com/office/officeart/2018/2/layout/IconVerticalSolidList"/>
    <dgm:cxn modelId="{1FC80DBF-1988-4001-9589-74C9630F5A1E}" srcId="{598D5478-4C29-45FF-966A-365F7B628B3C}" destId="{2D85FF94-56D2-416E-8872-6EC0DA55AFAE}" srcOrd="3" destOrd="0" parTransId="{5E811B5E-93FD-46CA-AAE0-604582C9CE27}" sibTransId="{5B7860E2-82C7-4E51-86A5-E7AC134AACE7}"/>
    <dgm:cxn modelId="{F434C319-5C42-4B3C-887B-F4C9C6FF76E0}" srcId="{7C679633-1CFA-4364-B90C-3FBE4DD0B787}" destId="{598D5478-4C29-45FF-966A-365F7B628B3C}" srcOrd="0" destOrd="0" parTransId="{5AD3E327-805A-4625-9B3F-5FAA665B7C8D}" sibTransId="{72B4A4B7-8D39-4DB1-A574-9A50FF98AA18}"/>
    <dgm:cxn modelId="{47CB650C-4F1C-46CF-842C-2B94800CA1F0}" type="presOf" srcId="{4B27A61A-9A74-43E9-8D95-945066D5BB07}" destId="{A4265B87-2978-4A20-B2ED-97A0688EC5C8}" srcOrd="0" destOrd="0" presId="urn:microsoft.com/office/officeart/2018/2/layout/IconVerticalSolidList"/>
    <dgm:cxn modelId="{190C3513-386B-4EAA-8346-7E960256C732}" type="presOf" srcId="{598D5478-4C29-45FF-966A-365F7B628B3C}" destId="{A07D0C5D-9861-4818-AAE8-EC12D8BA2685}" srcOrd="0" destOrd="0" presId="urn:microsoft.com/office/officeart/2018/2/layout/IconVerticalSolidList"/>
    <dgm:cxn modelId="{A695B469-FF9F-4360-8502-AB210454C740}" srcId="{598D5478-4C29-45FF-966A-365F7B628B3C}" destId="{4B27A61A-9A74-43E9-8D95-945066D5BB07}" srcOrd="0" destOrd="0" parTransId="{CB582565-726A-45E2-B8E0-8E4B37B12E97}" sibTransId="{05F19901-5949-4576-9D77-FE559F6B754B}"/>
    <dgm:cxn modelId="{07212145-298D-46DA-AC2A-8350C09447C4}" type="presOf" srcId="{40E60911-1AEF-43F7-A9EB-601F7EA5DB65}" destId="{A4265B87-2978-4A20-B2ED-97A0688EC5C8}" srcOrd="0" destOrd="1" presId="urn:microsoft.com/office/officeart/2018/2/layout/IconVerticalSolidList"/>
    <dgm:cxn modelId="{CA8D0DD7-4832-4395-B0BB-39E92918387D}" type="presOf" srcId="{A00AB701-27D9-4521-A59F-B809C0B05257}" destId="{A4265B87-2978-4A20-B2ED-97A0688EC5C8}" srcOrd="0" destOrd="5" presId="urn:microsoft.com/office/officeart/2018/2/layout/IconVerticalSolidList"/>
    <dgm:cxn modelId="{E13DB542-7D14-4D77-A8A7-1B556244FD85}" type="presOf" srcId="{2B037C24-512C-4C34-985D-9EBE5C777343}" destId="{35ADA700-EC4F-4C50-8876-39FD02BA0B65}" srcOrd="0" destOrd="0" presId="urn:microsoft.com/office/officeart/2018/2/layout/IconVerticalSolidList"/>
    <dgm:cxn modelId="{5C32C1C7-B7B4-4828-9388-11F9804C3FC9}" type="presOf" srcId="{26BFEBB3-348E-4E3D-AB45-EA1F06ED3351}" destId="{A4265B87-2978-4A20-B2ED-97A0688EC5C8}" srcOrd="0" destOrd="4" presId="urn:microsoft.com/office/officeart/2018/2/layout/IconVerticalSolidList"/>
    <dgm:cxn modelId="{927C7CCE-2B88-4822-9FC7-C7B32D01A8F4}" type="presParOf" srcId="{0887E2ED-BBF6-4B88-B5F3-389B01CA83E3}" destId="{BA66B090-1B11-4378-B1D1-4ABA4A2D99D5}" srcOrd="0" destOrd="0" presId="urn:microsoft.com/office/officeart/2018/2/layout/IconVerticalSolidList"/>
    <dgm:cxn modelId="{E19991AB-02BE-4F30-8DD3-14BD8FB1BDFA}" type="presParOf" srcId="{BA66B090-1B11-4378-B1D1-4ABA4A2D99D5}" destId="{BE6388D9-ECD1-4EAE-9053-9A1E526BB2E1}" srcOrd="0" destOrd="0" presId="urn:microsoft.com/office/officeart/2018/2/layout/IconVerticalSolidList"/>
    <dgm:cxn modelId="{F6EEE948-D73C-4D39-AE19-F444DA9D2E68}" type="presParOf" srcId="{BA66B090-1B11-4378-B1D1-4ABA4A2D99D5}" destId="{499D96E3-CE93-4BB7-97F7-75D18F734488}" srcOrd="1" destOrd="0" presId="urn:microsoft.com/office/officeart/2018/2/layout/IconVerticalSolidList"/>
    <dgm:cxn modelId="{88DAB62E-0C59-4C94-9DAE-88B660ADF52C}" type="presParOf" srcId="{BA66B090-1B11-4378-B1D1-4ABA4A2D99D5}" destId="{4D807686-8653-42D9-A7E8-35B5FA64CEBA}" srcOrd="2" destOrd="0" presId="urn:microsoft.com/office/officeart/2018/2/layout/IconVerticalSolidList"/>
    <dgm:cxn modelId="{8DC5D5F3-514A-4595-AE55-E896C6FD710C}" type="presParOf" srcId="{BA66B090-1B11-4378-B1D1-4ABA4A2D99D5}" destId="{A07D0C5D-9861-4818-AAE8-EC12D8BA2685}" srcOrd="3" destOrd="0" presId="urn:microsoft.com/office/officeart/2018/2/layout/IconVerticalSolidList"/>
    <dgm:cxn modelId="{C8604B28-CEAD-4548-8228-98206AFB240C}" type="presParOf" srcId="{BA66B090-1B11-4378-B1D1-4ABA4A2D99D5}" destId="{A4265B87-2978-4A20-B2ED-97A0688EC5C8}" srcOrd="4" destOrd="0" presId="urn:microsoft.com/office/officeart/2018/2/layout/IconVerticalSolidList"/>
    <dgm:cxn modelId="{D3EB9F6B-5F51-4E9B-991F-8B86A0BBE57A}" type="presParOf" srcId="{0887E2ED-BBF6-4B88-B5F3-389B01CA83E3}" destId="{7403398F-9B6C-4822-9E5A-689918244CB6}" srcOrd="1" destOrd="0" presId="urn:microsoft.com/office/officeart/2018/2/layout/IconVerticalSolidList"/>
    <dgm:cxn modelId="{DBD642E2-4EC0-4646-A53F-15F8BC2489AA}" type="presParOf" srcId="{0887E2ED-BBF6-4B88-B5F3-389B01CA83E3}" destId="{80B127C6-F7BD-4EC0-B96C-E79D5AC027AD}" srcOrd="2" destOrd="0" presId="urn:microsoft.com/office/officeart/2018/2/layout/IconVerticalSolidList"/>
    <dgm:cxn modelId="{D355CD82-0CE7-4D72-A906-62849E312D55}" type="presParOf" srcId="{80B127C6-F7BD-4EC0-B96C-E79D5AC027AD}" destId="{4129FA42-08A0-4E9F-AED3-E3CE59B111BB}" srcOrd="0" destOrd="0" presId="urn:microsoft.com/office/officeart/2018/2/layout/IconVerticalSolidList"/>
    <dgm:cxn modelId="{1DE97BF3-59D5-4265-928D-EF1D81090397}" type="presParOf" srcId="{80B127C6-F7BD-4EC0-B96C-E79D5AC027AD}" destId="{832A590F-7E13-4DCA-9A4C-3790742ADDD4}" srcOrd="1" destOrd="0" presId="urn:microsoft.com/office/officeart/2018/2/layout/IconVerticalSolidList"/>
    <dgm:cxn modelId="{72FFB39C-4FA5-4B26-824A-0CF98766A585}" type="presParOf" srcId="{80B127C6-F7BD-4EC0-B96C-E79D5AC027AD}" destId="{D489E674-E0C3-49B1-8D22-1B2F95CF411C}" srcOrd="2" destOrd="0" presId="urn:microsoft.com/office/officeart/2018/2/layout/IconVerticalSolidList"/>
    <dgm:cxn modelId="{34705F3C-E9A5-47E7-A8D0-8D90FD8AE74F}" type="presParOf" srcId="{80B127C6-F7BD-4EC0-B96C-E79D5AC027AD}" destId="{35ADA700-EC4F-4C50-8876-39FD02BA0B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F8F4DE-C7F5-45C8-9D22-7A79083B92C6}">
      <dsp:nvSpPr>
        <dsp:cNvPr id="0" name=""/>
        <dsp:cNvSpPr/>
      </dsp:nvSpPr>
      <dsp:spPr>
        <a:xfrm>
          <a:off x="0" y="2275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0796A5-B0A9-469C-B0DE-70FE5EE51CE6}">
      <dsp:nvSpPr>
        <dsp:cNvPr id="0" name=""/>
        <dsp:cNvSpPr/>
      </dsp:nvSpPr>
      <dsp:spPr>
        <a:xfrm>
          <a:off x="118738" y="90593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932E4D-6748-473D-9A1C-0528FBC62EDE}">
      <dsp:nvSpPr>
        <dsp:cNvPr id="0" name=""/>
        <dsp:cNvSpPr/>
      </dsp:nvSpPr>
      <dsp:spPr>
        <a:xfrm>
          <a:off x="453576" y="2275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Generally speaking, students will apply to 3-8 schools, although some will apply to fewer and some will apply to more.</a:t>
          </a:r>
        </a:p>
      </dsp:txBody>
      <dsp:txXfrm>
        <a:off x="453576" y="2275"/>
        <a:ext cx="10410738" cy="466122"/>
      </dsp:txXfrm>
    </dsp:sp>
    <dsp:sp modelId="{7BF1C5D7-309C-40C1-A136-7C5CA291C4F5}">
      <dsp:nvSpPr>
        <dsp:cNvPr id="0" name=""/>
        <dsp:cNvSpPr/>
      </dsp:nvSpPr>
      <dsp:spPr>
        <a:xfrm>
          <a:off x="0" y="584929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46D67D-D587-4992-B310-9A214181B1EB}">
      <dsp:nvSpPr>
        <dsp:cNvPr id="0" name=""/>
        <dsp:cNvSpPr/>
      </dsp:nvSpPr>
      <dsp:spPr>
        <a:xfrm>
          <a:off x="118738" y="673247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2FE9CE-B711-4EBE-A907-6CC3073EEB50}">
      <dsp:nvSpPr>
        <dsp:cNvPr id="0" name=""/>
        <dsp:cNvSpPr/>
      </dsp:nvSpPr>
      <dsp:spPr>
        <a:xfrm>
          <a:off x="453576" y="584929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Students need: At least one true “safety” school – a school that they both can afford and will be accepted to.</a:t>
          </a:r>
        </a:p>
      </dsp:txBody>
      <dsp:txXfrm>
        <a:off x="453576" y="584929"/>
        <a:ext cx="10410738" cy="466122"/>
      </dsp:txXfrm>
    </dsp:sp>
    <dsp:sp modelId="{366BE574-9017-4954-9892-B995BD846498}">
      <dsp:nvSpPr>
        <dsp:cNvPr id="0" name=""/>
        <dsp:cNvSpPr/>
      </dsp:nvSpPr>
      <dsp:spPr>
        <a:xfrm>
          <a:off x="0" y="1167582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909666B-9635-4ABB-A99E-0D5A9DCC0C1C}">
      <dsp:nvSpPr>
        <dsp:cNvPr id="0" name=""/>
        <dsp:cNvSpPr/>
      </dsp:nvSpPr>
      <dsp:spPr>
        <a:xfrm>
          <a:off x="118738" y="1255900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53CC58-629E-4337-AB30-918EAA2BC1DF}">
      <dsp:nvSpPr>
        <dsp:cNvPr id="0" name=""/>
        <dsp:cNvSpPr/>
      </dsp:nvSpPr>
      <dsp:spPr>
        <a:xfrm>
          <a:off x="453576" y="1167582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For most AZ students, their safety schools are ASU, U of A, NAU, and/or a local community college.</a:t>
          </a:r>
        </a:p>
      </dsp:txBody>
      <dsp:txXfrm>
        <a:off x="453576" y="1167582"/>
        <a:ext cx="10410738" cy="466122"/>
      </dsp:txXfrm>
    </dsp:sp>
    <dsp:sp modelId="{767F44E8-0145-4400-AA36-C1E6277DA2A3}">
      <dsp:nvSpPr>
        <dsp:cNvPr id="0" name=""/>
        <dsp:cNvSpPr/>
      </dsp:nvSpPr>
      <dsp:spPr>
        <a:xfrm>
          <a:off x="0" y="1750236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9316A6-2D36-4AB7-B0C4-D5885E528A76}">
      <dsp:nvSpPr>
        <dsp:cNvPr id="0" name=""/>
        <dsp:cNvSpPr/>
      </dsp:nvSpPr>
      <dsp:spPr>
        <a:xfrm>
          <a:off x="118738" y="1838554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8F755E-4866-4E9B-B99C-254679F1E07F}">
      <dsp:nvSpPr>
        <dsp:cNvPr id="0" name=""/>
        <dsp:cNvSpPr/>
      </dsp:nvSpPr>
      <dsp:spPr>
        <a:xfrm>
          <a:off x="453576" y="1750236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Schools with admissions rates lower than 50% are NOT safety schools, even if the student has an exemplary record.</a:t>
          </a:r>
        </a:p>
      </dsp:txBody>
      <dsp:txXfrm>
        <a:off x="453576" y="1750236"/>
        <a:ext cx="10410738" cy="466122"/>
      </dsp:txXfrm>
    </dsp:sp>
    <dsp:sp modelId="{ECC7D8B9-0B7D-4D9C-8CAB-1253C5BF0C38}">
      <dsp:nvSpPr>
        <dsp:cNvPr id="0" name=""/>
        <dsp:cNvSpPr/>
      </dsp:nvSpPr>
      <dsp:spPr>
        <a:xfrm>
          <a:off x="0" y="2332890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A67F5C-C468-41C7-ACD2-FB5257244C89}">
      <dsp:nvSpPr>
        <dsp:cNvPr id="0" name=""/>
        <dsp:cNvSpPr/>
      </dsp:nvSpPr>
      <dsp:spPr>
        <a:xfrm>
          <a:off x="118738" y="2421208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16B17B-2667-47CA-B936-07DEA7A45734}">
      <dsp:nvSpPr>
        <dsp:cNvPr id="0" name=""/>
        <dsp:cNvSpPr/>
      </dsp:nvSpPr>
      <dsp:spPr>
        <a:xfrm>
          <a:off x="453576" y="2332890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Schools are generally listed as liberal arts colleges (focus on undergraduate students) or universities (graduate programs; typically larger). </a:t>
          </a:r>
        </a:p>
      </dsp:txBody>
      <dsp:txXfrm>
        <a:off x="453576" y="2332890"/>
        <a:ext cx="10410738" cy="466122"/>
      </dsp:txXfrm>
    </dsp:sp>
    <dsp:sp modelId="{2765971A-1263-40C6-BD55-669276FAA3E2}">
      <dsp:nvSpPr>
        <dsp:cNvPr id="0" name=""/>
        <dsp:cNvSpPr/>
      </dsp:nvSpPr>
      <dsp:spPr>
        <a:xfrm>
          <a:off x="0" y="2915543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10DB24E-2AE3-4340-B85A-7949D6313FA3}">
      <dsp:nvSpPr>
        <dsp:cNvPr id="0" name=""/>
        <dsp:cNvSpPr/>
      </dsp:nvSpPr>
      <dsp:spPr>
        <a:xfrm>
          <a:off x="118738" y="3003861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836F59-11E8-476A-A9B5-F519572D5C8C}">
      <dsp:nvSpPr>
        <dsp:cNvPr id="0" name=""/>
        <dsp:cNvSpPr/>
      </dsp:nvSpPr>
      <dsp:spPr>
        <a:xfrm>
          <a:off x="453576" y="2915543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Harvard College is a liberal arts college at Harvard University; Barrett is an undergraduate college at ASU.</a:t>
          </a:r>
        </a:p>
      </dsp:txBody>
      <dsp:txXfrm>
        <a:off x="453576" y="2915543"/>
        <a:ext cx="10410738" cy="466122"/>
      </dsp:txXfrm>
    </dsp:sp>
    <dsp:sp modelId="{EB373EC3-55CD-451D-A7F6-ED3A479FE2B2}">
      <dsp:nvSpPr>
        <dsp:cNvPr id="0" name=""/>
        <dsp:cNvSpPr/>
      </dsp:nvSpPr>
      <dsp:spPr>
        <a:xfrm>
          <a:off x="0" y="3498197"/>
          <a:ext cx="10905066" cy="39252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BAC3827-B0E5-419A-A176-25C1F374AE9C}">
      <dsp:nvSpPr>
        <dsp:cNvPr id="0" name=""/>
        <dsp:cNvSpPr/>
      </dsp:nvSpPr>
      <dsp:spPr>
        <a:xfrm>
          <a:off x="118738" y="3586515"/>
          <a:ext cx="216099" cy="215888"/>
        </a:xfrm>
        <a:prstGeom prst="rect">
          <a:avLst/>
        </a:prstGeom>
        <a:blipFill rotWithShape="1"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31DD6F-B921-4A9C-9241-42765A87B4A0}">
      <dsp:nvSpPr>
        <dsp:cNvPr id="0" name=""/>
        <dsp:cNvSpPr/>
      </dsp:nvSpPr>
      <dsp:spPr>
        <a:xfrm>
          <a:off x="453576" y="3498197"/>
          <a:ext cx="10410738" cy="46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331" tIns="49331" rIns="49331" bIns="49331" numCol="1" spcCol="1270" anchor="ctr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Some </a:t>
          </a:r>
          <a:r>
            <a:rPr lang="en-US" sz="1400" kern="1200" dirty="0"/>
            <a:t>universities focus more on professional careers – nursing, education, engineering, etc. Few liberal arts schools have these programs.</a:t>
          </a:r>
        </a:p>
      </dsp:txBody>
      <dsp:txXfrm>
        <a:off x="453576" y="3498197"/>
        <a:ext cx="10410738" cy="466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BE43E-6933-4B9D-85AE-EA8E65C4E767}">
      <dsp:nvSpPr>
        <dsp:cNvPr id="0" name=""/>
        <dsp:cNvSpPr/>
      </dsp:nvSpPr>
      <dsp:spPr>
        <a:xfrm>
          <a:off x="513100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885A08-923B-4C7A-8A7E-850BACF88815}">
      <dsp:nvSpPr>
        <dsp:cNvPr id="0" name=""/>
        <dsp:cNvSpPr/>
      </dsp:nvSpPr>
      <dsp:spPr>
        <a:xfrm>
          <a:off x="15680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Students may choose to apply to “match” schools (schools where the admissions rate is higher than 30% and where they are in the top 50% of all students accepted)</a:t>
          </a:r>
        </a:p>
      </dsp:txBody>
      <dsp:txXfrm>
        <a:off x="15680" y="568185"/>
        <a:ext cx="1530521" cy="2179854"/>
      </dsp:txXfrm>
    </dsp:sp>
    <dsp:sp modelId="{9736E7BA-2F2A-406C-844D-225C98C3C5B9}">
      <dsp:nvSpPr>
        <dsp:cNvPr id="0" name=""/>
        <dsp:cNvSpPr/>
      </dsp:nvSpPr>
      <dsp:spPr>
        <a:xfrm>
          <a:off x="15680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2B0B1-028D-4D99-9EF4-EE890EEA2281}">
      <dsp:nvSpPr>
        <dsp:cNvPr id="0" name=""/>
        <dsp:cNvSpPr/>
      </dsp:nvSpPr>
      <dsp:spPr>
        <a:xfrm>
          <a:off x="2311463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068BFD-7998-4CAB-838F-AA84A2AF5DB8}">
      <dsp:nvSpPr>
        <dsp:cNvPr id="0" name=""/>
        <dsp:cNvSpPr/>
      </dsp:nvSpPr>
      <dsp:spPr>
        <a:xfrm>
          <a:off x="1814044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AND “reach” schools (schools with an admissions rate below 30%)</a:t>
          </a:r>
        </a:p>
      </dsp:txBody>
      <dsp:txXfrm>
        <a:off x="1814044" y="568185"/>
        <a:ext cx="1530521" cy="2179854"/>
      </dsp:txXfrm>
    </dsp:sp>
    <dsp:sp modelId="{95CEB7DA-9DBD-47EC-B3E9-D5F8E2BD8DC1}">
      <dsp:nvSpPr>
        <dsp:cNvPr id="0" name=""/>
        <dsp:cNvSpPr/>
      </dsp:nvSpPr>
      <dsp:spPr>
        <a:xfrm>
          <a:off x="1814044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840E5A-DF4C-4D3E-8B47-A05626FA0CC2}">
      <dsp:nvSpPr>
        <dsp:cNvPr id="0" name=""/>
        <dsp:cNvSpPr/>
      </dsp:nvSpPr>
      <dsp:spPr>
        <a:xfrm>
          <a:off x="4109827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14B74C-B889-4CAD-94CB-F3577138B31E}">
      <dsp:nvSpPr>
        <dsp:cNvPr id="0" name=""/>
        <dsp:cNvSpPr/>
      </dsp:nvSpPr>
      <dsp:spPr>
        <a:xfrm>
          <a:off x="3612407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The average cost for each application is $100 (admissions fee, sending SAT scores, sending financial aid forms).</a:t>
          </a:r>
        </a:p>
      </dsp:txBody>
      <dsp:txXfrm>
        <a:off x="3612407" y="568185"/>
        <a:ext cx="1530521" cy="2179854"/>
      </dsp:txXfrm>
    </dsp:sp>
    <dsp:sp modelId="{15B9B60D-25B0-4D1A-99C3-44CA73D216B4}">
      <dsp:nvSpPr>
        <dsp:cNvPr id="0" name=""/>
        <dsp:cNvSpPr/>
      </dsp:nvSpPr>
      <dsp:spPr>
        <a:xfrm>
          <a:off x="3612407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Fee waivers are available for students with demonstrated need</a:t>
          </a:r>
        </a:p>
      </dsp:txBody>
      <dsp:txXfrm>
        <a:off x="3612407" y="2804195"/>
        <a:ext cx="1530521" cy="560545"/>
      </dsp:txXfrm>
    </dsp:sp>
    <dsp:sp modelId="{EBCDA9F0-B4A2-4F11-B6E7-8FF39E2FC350}">
      <dsp:nvSpPr>
        <dsp:cNvPr id="0" name=""/>
        <dsp:cNvSpPr/>
      </dsp:nvSpPr>
      <dsp:spPr>
        <a:xfrm>
          <a:off x="5908190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D94D24-2614-4A67-9074-8CE199D94AC1}">
      <dsp:nvSpPr>
        <dsp:cNvPr id="0" name=""/>
        <dsp:cNvSpPr/>
      </dsp:nvSpPr>
      <dsp:spPr>
        <a:xfrm>
          <a:off x="5410770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Most schools require essays as part of the admissions process</a:t>
          </a:r>
        </a:p>
      </dsp:txBody>
      <dsp:txXfrm>
        <a:off x="5410770" y="568185"/>
        <a:ext cx="1530521" cy="2179854"/>
      </dsp:txXfrm>
    </dsp:sp>
    <dsp:sp modelId="{2A896C13-1E05-42E0-8973-E7043EF339AE}">
      <dsp:nvSpPr>
        <dsp:cNvPr id="0" name=""/>
        <dsp:cNvSpPr/>
      </dsp:nvSpPr>
      <dsp:spPr>
        <a:xfrm>
          <a:off x="5410770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CCF9C-C39E-493B-B80D-BB4F70625469}">
      <dsp:nvSpPr>
        <dsp:cNvPr id="0" name=""/>
        <dsp:cNvSpPr/>
      </dsp:nvSpPr>
      <dsp:spPr>
        <a:xfrm>
          <a:off x="7706553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916248-66D8-451B-B375-B95735973AFE}">
      <dsp:nvSpPr>
        <dsp:cNvPr id="0" name=""/>
        <dsp:cNvSpPr/>
      </dsp:nvSpPr>
      <dsp:spPr>
        <a:xfrm>
          <a:off x="7209133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Consider the total price tag when determining what schools to apply to – if the school is an academic safety but a financial reach, it may not be a good option</a:t>
          </a:r>
        </a:p>
      </dsp:txBody>
      <dsp:txXfrm>
        <a:off x="7209133" y="568185"/>
        <a:ext cx="1530521" cy="2179854"/>
      </dsp:txXfrm>
    </dsp:sp>
    <dsp:sp modelId="{F992DCBE-4F75-4A0A-91A9-A4D23B502119}">
      <dsp:nvSpPr>
        <dsp:cNvPr id="0" name=""/>
        <dsp:cNvSpPr/>
      </dsp:nvSpPr>
      <dsp:spPr>
        <a:xfrm>
          <a:off x="7209133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F30DA-A91B-409F-B9EA-A6AE7B7E34D9}">
      <dsp:nvSpPr>
        <dsp:cNvPr id="0" name=""/>
        <dsp:cNvSpPr/>
      </dsp:nvSpPr>
      <dsp:spPr>
        <a:xfrm>
          <a:off x="9504916" y="0"/>
          <a:ext cx="535682" cy="447450"/>
        </a:xfrm>
        <a:prstGeom prst="rect">
          <a:avLst/>
        </a:prstGeom>
        <a:blipFill rotWithShape="1"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71DE71-30E1-46ED-AC42-5B3E6443E45E}">
      <dsp:nvSpPr>
        <dsp:cNvPr id="0" name=""/>
        <dsp:cNvSpPr/>
      </dsp:nvSpPr>
      <dsp:spPr>
        <a:xfrm>
          <a:off x="9007497" y="568185"/>
          <a:ext cx="1530521" cy="217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Merit aid vs. Need-based aid</a:t>
          </a:r>
        </a:p>
      </dsp:txBody>
      <dsp:txXfrm>
        <a:off x="9007497" y="568185"/>
        <a:ext cx="1530521" cy="2179854"/>
      </dsp:txXfrm>
    </dsp:sp>
    <dsp:sp modelId="{1A674DD5-A085-4AE0-B573-45321A273F7E}">
      <dsp:nvSpPr>
        <dsp:cNvPr id="0" name=""/>
        <dsp:cNvSpPr/>
      </dsp:nvSpPr>
      <dsp:spPr>
        <a:xfrm>
          <a:off x="9007497" y="2804195"/>
          <a:ext cx="1530521" cy="56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388D9-ECD1-4EAE-9053-9A1E526BB2E1}">
      <dsp:nvSpPr>
        <dsp:cNvPr id="0" name=""/>
        <dsp:cNvSpPr/>
      </dsp:nvSpPr>
      <dsp:spPr>
        <a:xfrm>
          <a:off x="0" y="799966"/>
          <a:ext cx="5728344" cy="14680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9D96E3-CE93-4BB7-97F7-75D18F734488}">
      <dsp:nvSpPr>
        <dsp:cNvPr id="0" name=""/>
        <dsp:cNvSpPr/>
      </dsp:nvSpPr>
      <dsp:spPr>
        <a:xfrm>
          <a:off x="444077" y="1130271"/>
          <a:ext cx="807414" cy="8074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D0C5D-9861-4818-AAE8-EC12D8BA2685}">
      <dsp:nvSpPr>
        <dsp:cNvPr id="0" name=""/>
        <dsp:cNvSpPr/>
      </dsp:nvSpPr>
      <dsp:spPr>
        <a:xfrm>
          <a:off x="1695569" y="799966"/>
          <a:ext cx="2577754" cy="146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366" tIns="155366" rIns="155366" bIns="155366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There are many factors that contribute to finding the right “fit” for a student.</a:t>
          </a:r>
        </a:p>
      </dsp:txBody>
      <dsp:txXfrm>
        <a:off x="1695569" y="799966"/>
        <a:ext cx="2577754" cy="1468025"/>
      </dsp:txXfrm>
    </dsp:sp>
    <dsp:sp modelId="{A4265B87-2978-4A20-B2ED-97A0688EC5C8}">
      <dsp:nvSpPr>
        <dsp:cNvPr id="0" name=""/>
        <dsp:cNvSpPr/>
      </dsp:nvSpPr>
      <dsp:spPr>
        <a:xfrm>
          <a:off x="4273324" y="799966"/>
          <a:ext cx="1453362" cy="146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366" tIns="155366" rIns="155366" bIns="155366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Size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Location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Environment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Cost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Affiliations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Philosophy</a:t>
          </a:r>
        </a:p>
      </dsp:txBody>
      <dsp:txXfrm>
        <a:off x="4273324" y="799966"/>
        <a:ext cx="1453362" cy="1468025"/>
      </dsp:txXfrm>
    </dsp:sp>
    <dsp:sp modelId="{4129FA42-08A0-4E9F-AED3-E3CE59B111BB}">
      <dsp:nvSpPr>
        <dsp:cNvPr id="0" name=""/>
        <dsp:cNvSpPr/>
      </dsp:nvSpPr>
      <dsp:spPr>
        <a:xfrm>
          <a:off x="0" y="2634998"/>
          <a:ext cx="5728344" cy="146802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A590F-7E13-4DCA-9A4C-3790742ADDD4}">
      <dsp:nvSpPr>
        <dsp:cNvPr id="0" name=""/>
        <dsp:cNvSpPr/>
      </dsp:nvSpPr>
      <dsp:spPr>
        <a:xfrm>
          <a:off x="444077" y="2965303"/>
          <a:ext cx="807414" cy="8074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DA700-EC4F-4C50-8876-39FD02BA0B65}">
      <dsp:nvSpPr>
        <dsp:cNvPr id="0" name=""/>
        <dsp:cNvSpPr/>
      </dsp:nvSpPr>
      <dsp:spPr>
        <a:xfrm>
          <a:off x="1695569" y="2634998"/>
          <a:ext cx="4031117" cy="146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366" tIns="155366" rIns="155366" bIns="155366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Students are typically accepted where they “fit.”</a:t>
          </a:r>
        </a:p>
      </dsp:txBody>
      <dsp:txXfrm>
        <a:off x="1695569" y="2634998"/>
        <a:ext cx="4031117" cy="1468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10/3/18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witz@CiceroPrep.org" TargetMode="External"/><Relationship Id="rId3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ssprofile.collegeboard.org/" TargetMode="External"/><Relationship Id="rId4" Type="http://schemas.openxmlformats.org/officeDocument/2006/relationships/hyperlink" Target="https://bigfuture.collegeboard.org/pay-for-college/tools-calculators" TargetMode="External"/><Relationship Id="rId5" Type="http://schemas.openxmlformats.org/officeDocument/2006/relationships/hyperlink" Target="https://student.naviance.com/ciceropa" TargetMode="External"/><Relationship Id="rId6" Type="http://schemas.openxmlformats.org/officeDocument/2006/relationships/hyperlink" Target="https://www.nacacfairs.org/attend/national-college-fairs/greater-phoenix-national-college-fair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afsa.ed.gov/FAFSA/app/f4cForm?execution=e1s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.edu/oir/files/2017/07/cds-2017.pdf" TargetMode="External"/><Relationship Id="rId4" Type="http://schemas.openxmlformats.org/officeDocument/2006/relationships/hyperlink" Target="http://uair.arizona.edu/sites/default/files/uafiles/2017-2018_cds_final_180530.pdf" TargetMode="External"/><Relationship Id="rId5" Type="http://schemas.openxmlformats.org/officeDocument/2006/relationships/hyperlink" Target="https://ifx.richmond.edu/pdfs/CDS2016-17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uoia.asu.edu/sites/default/files/asu_cds_2017-2018_tempe_campus_final_06-12-18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D0C652-4921-4DEB-A1A9-FF3A59D6D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639097"/>
            <a:ext cx="6446205" cy="3781101"/>
          </a:xfrm>
        </p:spPr>
        <p:txBody>
          <a:bodyPr>
            <a:normAutofit/>
          </a:bodyPr>
          <a:lstStyle/>
          <a:p>
            <a:r>
              <a:rPr lang="en-US" dirty="0"/>
              <a:t>Junior Parent Night</a:t>
            </a:r>
            <a:br>
              <a:rPr lang="en-US" dirty="0"/>
            </a:br>
            <a:r>
              <a:rPr lang="en-US" dirty="0"/>
              <a:t>Class of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1863C5A-D08A-487A-8A07-A64D152BA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6446205" cy="785656"/>
          </a:xfrm>
        </p:spPr>
        <p:txBody>
          <a:bodyPr>
            <a:normAutofit/>
          </a:bodyPr>
          <a:lstStyle/>
          <a:p>
            <a:r>
              <a:rPr lang="en-US" dirty="0"/>
              <a:t>October 1, 2018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xmlns="" id="{CBC2BD49-D88A-45B6-9C35-6FD2B8D6FC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41342" y="0"/>
            <a:ext cx="465065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4">
            <a:extLst>
              <a:ext uri="{FF2B5EF4-FFF2-40B4-BE49-F238E27FC236}">
                <a16:creationId xmlns:a16="http://schemas.microsoft.com/office/drawing/2014/main" xmlns="" id="{BAC0B73B-A1C0-4BFA-A50C-DA64CA5376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184806" y="958640"/>
            <a:ext cx="3363730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051C3B4-C6C9-43DD-A70E-623CD40A6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406" y="2096289"/>
            <a:ext cx="2767153" cy="263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843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33FA8B-4E40-49D0-B98F-7A11CEEB1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What will they need?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56FA99A-0C12-422A-8E54-129C0E5AF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38" y="3455512"/>
            <a:ext cx="2913062" cy="1631314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E0C3E4-EA0D-4E24-A241-A09FF54D6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699" y="2413000"/>
            <a:ext cx="7052733" cy="363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/>
              <a:t>Quantitative admissions vs. Holistic admissions</a:t>
            </a:r>
          </a:p>
          <a:p>
            <a:pPr>
              <a:lnSpc>
                <a:spcPct val="90000"/>
              </a:lnSpc>
            </a:pPr>
            <a:r>
              <a:rPr lang="en-US" sz="1500"/>
              <a:t>Some schools (ASU, U of A, NAU, etc.) rely solely on numbers (GPA and SAT/ACT)</a:t>
            </a:r>
          </a:p>
          <a:p>
            <a:pPr>
              <a:lnSpc>
                <a:spcPct val="90000"/>
              </a:lnSpc>
            </a:pPr>
            <a:r>
              <a:rPr lang="en-US" sz="1500"/>
              <a:t>Some schools (UC system, etc.) use this data plus student essays</a:t>
            </a:r>
          </a:p>
          <a:p>
            <a:pPr>
              <a:lnSpc>
                <a:spcPct val="90000"/>
              </a:lnSpc>
            </a:pPr>
            <a:r>
              <a:rPr lang="en-US" sz="1500"/>
              <a:t>Some schools (Rice, Yale, etc.) use a combination of data, essays, and recommendations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College Counselor recommendation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2 teacher recommendations – preferably from grades 11 and 12; usually 1 Humanities, 1 Math/Science</a:t>
            </a:r>
          </a:p>
          <a:p>
            <a:pPr>
              <a:lnSpc>
                <a:spcPct val="90000"/>
              </a:lnSpc>
            </a:pPr>
            <a:r>
              <a:rPr lang="en-US" sz="1500"/>
              <a:t>Schools can differ widely on requirements. SAT/ACT with writing, subject tests, additional letters of recommendation (coach, parent, peer, etc.)</a:t>
            </a:r>
          </a:p>
        </p:txBody>
      </p:sp>
    </p:spTree>
    <p:extLst>
      <p:ext uri="{BB962C8B-B14F-4D97-AF65-F5344CB8AC3E}">
        <p14:creationId xmlns:p14="http://schemas.microsoft.com/office/powerpoint/2010/main" val="2770611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56DB695-D1F8-429E-BA28-FDC72FA1A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xmlns="" id="{FED435E0-E198-46C6-A123-85D6BA6290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4B012F-00C0-4CC6-BFFB-4B125BC1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447188"/>
            <a:ext cx="3675318" cy="5468700"/>
          </a:xfrm>
        </p:spPr>
        <p:txBody>
          <a:bodyPr anchor="ctr">
            <a:normAutofit/>
          </a:bodyPr>
          <a:lstStyle/>
          <a:p>
            <a:r>
              <a:rPr lang="en-US" sz="3200"/>
              <a:t>How to apply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704FE-E5F7-4994-A86C-19D7877E1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143" y="447188"/>
            <a:ext cx="6585235" cy="363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School-specific applications (ASU, U of A, NAU, UC, Georgetown, MIT, etc.)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Common Application (over 800 schools in 19 countries)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Coalition Application (University of Florida, University of Washington, and University of Maryland)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Universal College Application (University of Charleston (WV) and Landmark College)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Naviance (through Cicero) is used to send ALL electronic submissions (transcripts, recommendations, etc.) and students must update all of their applications in Naviance.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bg1">
                    <a:lumMod val="85000"/>
                    <a:lumOff val="15000"/>
                  </a:schemeClr>
                </a:solidFill>
              </a:rPr>
              <a:t>MOST students will only use school-specific applications and the Common App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A70E86D-D4B5-487C-A662-38D357BD8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143" y="4292648"/>
            <a:ext cx="5782483" cy="1685977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883286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56DB695-D1F8-429E-BA28-FDC72FA1A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xmlns="" id="{FED435E0-E198-46C6-A123-85D6BA6290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3E2F4B-8901-4960-9847-66C039781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447188"/>
            <a:ext cx="3675318" cy="5468700"/>
          </a:xfrm>
        </p:spPr>
        <p:txBody>
          <a:bodyPr anchor="ctr">
            <a:normAutofit/>
          </a:bodyPr>
          <a:lstStyle/>
          <a:p>
            <a:r>
              <a:rPr lang="en-US" sz="3200"/>
              <a:t>How to apply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57D6EA-D2C9-4330-9A28-B98212F72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9143" y="447188"/>
            <a:ext cx="6585235" cy="363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Demographic data, including parent’s alma mater and occupation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Students input all classes and grades on their transcript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Students report all honors/awards and extracurricular activities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Students send their test scores to each institution that requires them</a:t>
            </a:r>
          </a:p>
          <a:p>
            <a:pPr lvl="1"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Some schools will accept an informal score report, but that is generally not preferable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Essays</a:t>
            </a:r>
          </a:p>
          <a:p>
            <a:pPr lvl="1"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Each essay counts. Even if the school requires seven of them.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chemeClr val="bg1">
                    <a:lumMod val="85000"/>
                    <a:lumOff val="15000"/>
                  </a:schemeClr>
                </a:solidFill>
              </a:rPr>
              <a:t>Treat each application as if the school is your “dream school.” If you can’t, don’t apply.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E230D16-E293-448C-86F7-D01BD28DB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143" y="4292648"/>
            <a:ext cx="4942100" cy="1685977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9304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AD21EC9-9707-4723-8447-0D7FA381BA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3">
            <a:extLst>
              <a:ext uri="{FF2B5EF4-FFF2-40B4-BE49-F238E27FC236}">
                <a16:creationId xmlns:a16="http://schemas.microsoft.com/office/drawing/2014/main" xmlns="" id="{AABA95AA-8869-4123-BB01-8C85EFDF54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C486C6-F514-497F-B680-CA8BCC0FE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447188"/>
            <a:ext cx="3413084" cy="1559412"/>
          </a:xfrm>
        </p:spPr>
        <p:txBody>
          <a:bodyPr>
            <a:normAutofit/>
          </a:bodyPr>
          <a:lstStyle/>
          <a:p>
            <a:r>
              <a:rPr lang="en-US" sz="3200" dirty="0"/>
              <a:t>Each student is unique.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0BFCBB-B2D5-4C7A-9961-45960D82B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413000"/>
            <a:ext cx="3404372" cy="3632200"/>
          </a:xfrm>
        </p:spPr>
        <p:txBody>
          <a:bodyPr>
            <a:normAutofit/>
          </a:bodyPr>
          <a:lstStyle/>
          <a:p>
            <a:r>
              <a:rPr lang="en-US" sz="1600" dirty="0"/>
              <a:t>Their educational needs and plans are also unique.</a:t>
            </a:r>
          </a:p>
          <a:p>
            <a:r>
              <a:rPr lang="en-US" sz="1600" dirty="0"/>
              <a:t>Please email to discuss how we can work together to achieve your child’s goals.</a:t>
            </a:r>
          </a:p>
          <a:p>
            <a:r>
              <a:rPr lang="en-US" sz="1600" dirty="0">
                <a:hlinkClick r:id="rId2"/>
              </a:rPr>
              <a:t>Twitz@CiceroPrep.org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23" name="Rounded Rectangle 17">
            <a:extLst>
              <a:ext uri="{FF2B5EF4-FFF2-40B4-BE49-F238E27FC236}">
                <a16:creationId xmlns:a16="http://schemas.microsoft.com/office/drawing/2014/main" xmlns="" id="{68102155-1621-4AE4-8DD3-7730E2FFD7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C167DA2-622C-4912-9938-61E0D4EE15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3706" y="1943433"/>
            <a:ext cx="5638853" cy="29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09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611824-ECB3-44AD-BF0F-8B9A48A93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4A7C9D-6561-4912-B35B-6A3ED2331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r>
              <a:rPr lang="en-US" dirty="0"/>
              <a:t>FAFSA 4Caster </a:t>
            </a:r>
            <a:r>
              <a:rPr lang="en-US" dirty="0">
                <a:hlinkClick r:id="rId2"/>
              </a:rPr>
              <a:t>https://fafsa.ed.gov/FAFSA/app/f4cForm?execution=e1s1</a:t>
            </a:r>
            <a:endParaRPr lang="en-US" dirty="0"/>
          </a:p>
          <a:p>
            <a:r>
              <a:rPr lang="en-US" dirty="0"/>
              <a:t>CSS Profile </a:t>
            </a:r>
            <a:r>
              <a:rPr lang="en-US" dirty="0">
                <a:hlinkClick r:id="rId3"/>
              </a:rPr>
              <a:t>https://cssprofile.collegeboard.org/</a:t>
            </a:r>
            <a:endParaRPr lang="en-US" dirty="0"/>
          </a:p>
          <a:p>
            <a:r>
              <a:rPr lang="en-US" dirty="0"/>
              <a:t>Net Price Calculator – College Board  </a:t>
            </a:r>
            <a:r>
              <a:rPr lang="en-US" dirty="0">
                <a:hlinkClick r:id="rId4"/>
              </a:rPr>
              <a:t>https://bigfuture.collegeboard.org/pay-for-college/tools-calculators</a:t>
            </a:r>
            <a:endParaRPr lang="en-US" dirty="0"/>
          </a:p>
          <a:p>
            <a:r>
              <a:rPr lang="en-US" dirty="0"/>
              <a:t>Naviance  </a:t>
            </a:r>
            <a:r>
              <a:rPr lang="en-US" dirty="0">
                <a:hlinkClick r:id="rId5"/>
              </a:rPr>
              <a:t>https://student.naviance.com/ciceropa</a:t>
            </a:r>
            <a:endParaRPr lang="en-US" dirty="0"/>
          </a:p>
          <a:p>
            <a:r>
              <a:rPr lang="en-US" dirty="0"/>
              <a:t>For individual schools, Google the school name and NPC for the Net Price Calculator, or the school name and Common Data Set to view admissions and enrollment information.</a:t>
            </a:r>
          </a:p>
          <a:p>
            <a:r>
              <a:rPr lang="en-US" dirty="0"/>
              <a:t>NACAC College Fair October 21</a:t>
            </a:r>
            <a:r>
              <a:rPr lang="en-US" baseline="30000" dirty="0"/>
              <a:t>st</a:t>
            </a:r>
            <a:r>
              <a:rPr lang="en-US" dirty="0"/>
              <a:t> </a:t>
            </a:r>
            <a:r>
              <a:rPr lang="en-US" dirty="0">
                <a:hlinkClick r:id="rId6"/>
              </a:rPr>
              <a:t>https://www.nacacfairs.org/attend/national-college-fairs/greater-phoenix-national-college-fair/</a:t>
            </a:r>
            <a:endParaRPr lang="en-US" dirty="0"/>
          </a:p>
          <a:p>
            <a:r>
              <a:rPr lang="en-US" dirty="0"/>
              <a:t>GH Symposium Saturday, October 20th  9:00 am-11:00 am Scottsdale Prep</a:t>
            </a:r>
          </a:p>
        </p:txBody>
      </p:sp>
    </p:spTree>
    <p:extLst>
      <p:ext uri="{BB962C8B-B14F-4D97-AF65-F5344CB8AC3E}">
        <p14:creationId xmlns:p14="http://schemas.microsoft.com/office/powerpoint/2010/main" val="376606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7BDBEC-EC36-4734-B516-663EEBCD52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xmlns="" id="{888B4357-0429-4651-AF18-8561664DCA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CA3E58-600B-47E4-8399-17C533C28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447188"/>
            <a:ext cx="3413084" cy="1559412"/>
          </a:xfrm>
        </p:spPr>
        <p:txBody>
          <a:bodyPr>
            <a:normAutofit/>
          </a:bodyPr>
          <a:lstStyle/>
          <a:p>
            <a:r>
              <a:rPr lang="en-US" sz="320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729CEA-D507-4564-8C7F-2AAEE8342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413000"/>
            <a:ext cx="3404372" cy="3632200"/>
          </a:xfrm>
        </p:spPr>
        <p:txBody>
          <a:bodyPr>
            <a:normAutofit/>
          </a:bodyPr>
          <a:lstStyle/>
          <a:p>
            <a:r>
              <a:rPr lang="en-US" sz="1600"/>
              <a:t>Junior Trip</a:t>
            </a:r>
          </a:p>
          <a:p>
            <a:r>
              <a:rPr lang="en-US" sz="1600"/>
              <a:t>Europe Trip</a:t>
            </a:r>
          </a:p>
          <a:p>
            <a:r>
              <a:rPr lang="en-US" sz="1600"/>
              <a:t>January Retreat</a:t>
            </a:r>
          </a:p>
          <a:p>
            <a:r>
              <a:rPr lang="en-US" sz="1600"/>
              <a:t>SAT</a:t>
            </a:r>
          </a:p>
          <a:p>
            <a:r>
              <a:rPr lang="en-US" sz="1600"/>
              <a:t>Thesis</a:t>
            </a:r>
          </a:p>
          <a:p>
            <a:r>
              <a:rPr lang="en-US" sz="1600"/>
              <a:t>College Counseling</a:t>
            </a:r>
          </a:p>
        </p:txBody>
      </p:sp>
      <p:sp>
        <p:nvSpPr>
          <p:cNvPr id="14" name="Rounded Rectangle 17">
            <a:extLst>
              <a:ext uri="{FF2B5EF4-FFF2-40B4-BE49-F238E27FC236}">
                <a16:creationId xmlns:a16="http://schemas.microsoft.com/office/drawing/2014/main" xmlns="" id="{86558211-00D9-48F0-AE94-B95B152827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F9F47C4-3D0B-4FF8-A948-53F6C01BB0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93" r="13055" b="-1"/>
          <a:stretch/>
        </p:blipFill>
        <p:spPr>
          <a:xfrm>
            <a:off x="5603706" y="1258529"/>
            <a:ext cx="5638853" cy="433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50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0DDFB2-D21A-428F-BD36-A2A5124A0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College Counseling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2765C9-D467-404A-B07C-0EBE3E42A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413000"/>
            <a:ext cx="7199220" cy="3632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Conducted during the school day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/>
              <a:t>Prepares your student for the process of applying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/>
              <a:t>The decision about what to do and where to go after graduation may be the first big autonomous decision your student has ever made. Help them to make a good decision that works for the entire family by discussing relevant issues now.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dirty="0"/>
              <a:t>The majority of work on application will take place from September-December of next year. If your student is planning on applying widely, they should plan to meet with College Counseling at least 2 times per week during this time.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BBB6109-DACC-4384-8C79-9EBB32D76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138" y="3302576"/>
            <a:ext cx="2913062" cy="1937186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92253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4E80A3-863A-4C54-8A0F-9D888490E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Overview of Application Timeline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469D4D6-F8F8-4F51-8519-7470F8478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38" y="2814638"/>
            <a:ext cx="2913062" cy="2913062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8EA09B-2628-4956-AE1E-DF3264486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699" y="2413000"/>
            <a:ext cx="7052733" cy="3632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300"/>
              <a:t>PSAT 10/24 (NMSQT)</a:t>
            </a:r>
          </a:p>
          <a:p>
            <a:pPr>
              <a:lnSpc>
                <a:spcPct val="90000"/>
              </a:lnSpc>
            </a:pPr>
            <a:r>
              <a:rPr lang="en-US" sz="1300"/>
              <a:t>School-day SAT (replaces </a:t>
            </a:r>
            <a:r>
              <a:rPr lang="en-US" sz="1300" err="1"/>
              <a:t>AZMerit</a:t>
            </a:r>
            <a:r>
              <a:rPr lang="en-US" sz="1300"/>
              <a:t>) 4/9/2019</a:t>
            </a:r>
          </a:p>
          <a:p>
            <a:pPr>
              <a:lnSpc>
                <a:spcPct val="90000"/>
              </a:lnSpc>
            </a:pPr>
            <a:r>
              <a:rPr lang="en-US" sz="1300"/>
              <a:t>SAT/ACT (at least once with writing) – self-scheduled, end of Junior year/summer</a:t>
            </a:r>
          </a:p>
          <a:p>
            <a:pPr lvl="1">
              <a:lnSpc>
                <a:spcPct val="90000"/>
              </a:lnSpc>
            </a:pPr>
            <a:r>
              <a:rPr lang="en-US" sz="1300"/>
              <a:t>May repeat during Senior year, if necessary</a:t>
            </a:r>
          </a:p>
          <a:p>
            <a:pPr>
              <a:lnSpc>
                <a:spcPct val="90000"/>
              </a:lnSpc>
            </a:pPr>
            <a:r>
              <a:rPr lang="en-US" sz="1300"/>
              <a:t>August 2019 – Apply in-state</a:t>
            </a:r>
          </a:p>
          <a:p>
            <a:pPr lvl="1">
              <a:lnSpc>
                <a:spcPct val="90000"/>
              </a:lnSpc>
            </a:pPr>
            <a:r>
              <a:rPr lang="en-US" sz="1300"/>
              <a:t>MUST be accepted to apply to Honors colleges</a:t>
            </a:r>
          </a:p>
          <a:p>
            <a:pPr lvl="1">
              <a:lnSpc>
                <a:spcPct val="90000"/>
              </a:lnSpc>
            </a:pPr>
            <a:r>
              <a:rPr lang="en-US" sz="1300"/>
              <a:t>Priority application for Barrett is November 1</a:t>
            </a:r>
          </a:p>
          <a:p>
            <a:pPr>
              <a:lnSpc>
                <a:spcPct val="90000"/>
              </a:lnSpc>
            </a:pPr>
            <a:r>
              <a:rPr lang="en-US" sz="1300"/>
              <a:t>October 1 – FAFSA available</a:t>
            </a:r>
          </a:p>
          <a:p>
            <a:pPr>
              <a:lnSpc>
                <a:spcPct val="90000"/>
              </a:lnSpc>
            </a:pPr>
            <a:r>
              <a:rPr lang="en-US" sz="1300"/>
              <a:t>Apply to EA/ED schools – November 1-15</a:t>
            </a:r>
          </a:p>
          <a:p>
            <a:pPr>
              <a:lnSpc>
                <a:spcPct val="90000"/>
              </a:lnSpc>
            </a:pPr>
            <a:r>
              <a:rPr lang="en-US" sz="1300"/>
              <a:t>Mid-December – replies from Barrett, ED/EA</a:t>
            </a:r>
          </a:p>
          <a:p>
            <a:pPr lvl="1">
              <a:lnSpc>
                <a:spcPct val="90000"/>
              </a:lnSpc>
            </a:pPr>
            <a:r>
              <a:rPr lang="en-US" sz="1300"/>
              <a:t>If applicable, apply to ED II choices</a:t>
            </a:r>
          </a:p>
          <a:p>
            <a:pPr>
              <a:lnSpc>
                <a:spcPct val="90000"/>
              </a:lnSpc>
            </a:pPr>
            <a:r>
              <a:rPr lang="en-US" sz="1300"/>
              <a:t>Early January – all applications are due (rolling admissions still possible after this date)</a:t>
            </a:r>
          </a:p>
        </p:txBody>
      </p:sp>
    </p:spTree>
    <p:extLst>
      <p:ext uri="{BB962C8B-B14F-4D97-AF65-F5344CB8AC3E}">
        <p14:creationId xmlns:p14="http://schemas.microsoft.com/office/powerpoint/2010/main" val="2104188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1108A1-C088-41B5-9401-DAA3B68E8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5359921" cy="9704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What is the right path for my student?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D57080-F5E5-4875-B70F-BD95FBB94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5351209" cy="36365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Post-graduation options: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dirty="0"/>
              <a:t>Work</a:t>
            </a:r>
            <a:endParaRPr lang="en-US"/>
          </a:p>
          <a:p>
            <a:pPr lvl="2">
              <a:lnSpc>
                <a:spcPct val="90000"/>
              </a:lnSpc>
            </a:pPr>
            <a:r>
              <a:rPr lang="en-US" dirty="0"/>
              <a:t>Gap year programs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dirty="0"/>
              <a:t>Military</a:t>
            </a:r>
            <a:endParaRPr lang="en-US"/>
          </a:p>
          <a:p>
            <a:pPr lvl="2">
              <a:lnSpc>
                <a:spcPct val="90000"/>
              </a:lnSpc>
            </a:pPr>
            <a:r>
              <a:rPr lang="en-US" dirty="0"/>
              <a:t>Enlistment</a:t>
            </a:r>
            <a:endParaRPr lang="en-US"/>
          </a:p>
          <a:p>
            <a:pPr lvl="2">
              <a:lnSpc>
                <a:spcPct val="90000"/>
              </a:lnSpc>
            </a:pPr>
            <a:r>
              <a:rPr lang="en-US" dirty="0"/>
              <a:t>ROTC</a:t>
            </a:r>
            <a:endParaRPr lang="en-US"/>
          </a:p>
          <a:p>
            <a:pPr lvl="2">
              <a:lnSpc>
                <a:spcPct val="90000"/>
              </a:lnSpc>
            </a:pPr>
            <a:r>
              <a:rPr lang="en-US" dirty="0"/>
              <a:t>Academy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dirty="0"/>
              <a:t>2-year degree (Associate’s)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dirty="0"/>
              <a:t>4-year degree (Bachelor’s)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dirty="0"/>
              <a:t>Combined degree (Bachelor’s + MD or Master’s)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9D6AF62-D958-4235-B1F5-7CE0E65569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75898" y="0"/>
            <a:ext cx="571305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7">
            <a:extLst>
              <a:ext uri="{FF2B5EF4-FFF2-40B4-BE49-F238E27FC236}">
                <a16:creationId xmlns:a16="http://schemas.microsoft.com/office/drawing/2014/main" xmlns="" id="{5E87C0A4-8E75-4942-A5BE-28699422A9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128932" y="958640"/>
            <a:ext cx="4419604" cy="4945244"/>
          </a:xfrm>
          <a:prstGeom prst="roundRect">
            <a:avLst>
              <a:gd name="adj" fmla="val 3513"/>
            </a:avLst>
          </a:prstGeom>
          <a:solidFill>
            <a:schemeClr val="tx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A6AFB42-2D7A-48FC-8E70-A24D330789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593"/>
          <a:stretch/>
        </p:blipFill>
        <p:spPr>
          <a:xfrm>
            <a:off x="7410517" y="1258529"/>
            <a:ext cx="3832042" cy="433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52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xmlns="" id="{87177C36-DCED-482A-9905-1F21DB209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xmlns="" id="{B5BF01B0-4B27-41E8-8DF2-B7B93F442F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0" y="4948368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5AC127-7B93-4F6D-9A5A-DE471AEBA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430663"/>
            <a:ext cx="10571998" cy="970450"/>
          </a:xfrm>
        </p:spPr>
        <p:txBody>
          <a:bodyPr>
            <a:normAutofit/>
          </a:bodyPr>
          <a:lstStyle/>
          <a:p>
            <a:r>
              <a:rPr lang="en-US"/>
              <a:t>Where should my student(s) apply?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113E4E51-AD5C-467C-ABC8-7724A066B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875668"/>
              </p:ext>
            </p:extLst>
          </p:nvPr>
        </p:nvGraphicFramePr>
        <p:xfrm>
          <a:off x="643467" y="643468"/>
          <a:ext cx="10905066" cy="3966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4720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8EBBE2-9F2E-45E5-833B-F15538C11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r>
              <a:rPr lang="en-US" dirty="0"/>
              <a:t>Where should my student(s) apply?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AE9082F6-F226-43B3-A432-0AD7479D93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356971"/>
              </p:ext>
            </p:extLst>
          </p:nvPr>
        </p:nvGraphicFramePr>
        <p:xfrm>
          <a:off x="819150" y="2494722"/>
          <a:ext cx="10553700" cy="3364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052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xmlns="" id="{2CA11A6D-EE76-467D-BF5C-22DEB4E3BA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23">
            <a:extLst>
              <a:ext uri="{FF2B5EF4-FFF2-40B4-BE49-F238E27FC236}">
                <a16:creationId xmlns:a16="http://schemas.microsoft.com/office/drawing/2014/main" xmlns="" id="{76BD6D39-47C9-4B0A-BB01-EA963F4ED9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CE84D1-A0D9-4D5F-9004-96117834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54" y="1687286"/>
            <a:ext cx="3269463" cy="3978017"/>
          </a:xfrm>
        </p:spPr>
        <p:txBody>
          <a:bodyPr anchor="t">
            <a:normAutofit/>
          </a:bodyPr>
          <a:lstStyle/>
          <a:p>
            <a:r>
              <a:rPr lang="en-US" sz="4400"/>
              <a:t>The right “fit”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xmlns="" id="{34621C96-91BC-4A25-A534-B8096E2206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824448"/>
              </p:ext>
            </p:extLst>
          </p:nvPr>
        </p:nvGraphicFramePr>
        <p:xfrm>
          <a:off x="5508820" y="965200"/>
          <a:ext cx="5728344" cy="4902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2791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C0526E-38D1-477C-A24E-DF434DB2E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dirty="0"/>
              <a:t>How can we determine fit?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4154F5-4D9D-49A0-8AFE-BBE84426E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Data Set </a:t>
            </a:r>
          </a:p>
          <a:p>
            <a:pPr lvl="1"/>
            <a:r>
              <a:rPr lang="en-US" dirty="0"/>
              <a:t>ASU </a:t>
            </a:r>
            <a:r>
              <a:rPr lang="en-US" dirty="0">
                <a:hlinkClick r:id="rId2"/>
              </a:rPr>
              <a:t>https://uoia.asu.edu/sites/default/files/asu_cds_2017-2018_tempe_campus_final_06-12-18.pdf</a:t>
            </a:r>
            <a:endParaRPr lang="en-US" dirty="0"/>
          </a:p>
          <a:p>
            <a:pPr lvl="1"/>
            <a:r>
              <a:rPr lang="en-US" dirty="0"/>
              <a:t>Boston University </a:t>
            </a:r>
            <a:r>
              <a:rPr lang="en-US" dirty="0">
                <a:hlinkClick r:id="rId3"/>
              </a:rPr>
              <a:t>https://www.bu.edu/oir/files/2017/07/cds-2017.pdf</a:t>
            </a:r>
            <a:endParaRPr lang="en-US" dirty="0"/>
          </a:p>
          <a:p>
            <a:pPr lvl="1"/>
            <a:r>
              <a:rPr lang="en-US" dirty="0"/>
              <a:t>U of A  </a:t>
            </a:r>
            <a:r>
              <a:rPr lang="en-US" dirty="0">
                <a:hlinkClick r:id="rId4"/>
              </a:rPr>
              <a:t>http://uair.arizona.edu/sites/default/files/uafiles/2017-2018_cds_final_180530.pdf</a:t>
            </a:r>
            <a:endParaRPr lang="en-US" dirty="0"/>
          </a:p>
          <a:p>
            <a:pPr lvl="1"/>
            <a:r>
              <a:rPr lang="en-US" dirty="0"/>
              <a:t>Hillsdale College </a:t>
            </a:r>
            <a:r>
              <a:rPr lang="en-US" dirty="0">
                <a:hlinkClick r:id="rId5"/>
              </a:rPr>
              <a:t>https://ifx.richmond.edu/pdfs/CDS2016-17.pdf</a:t>
            </a:r>
            <a:endParaRPr lang="en-US" dirty="0"/>
          </a:p>
          <a:p>
            <a:r>
              <a:rPr lang="en-US" dirty="0"/>
              <a:t>Naviance College Match </a:t>
            </a:r>
          </a:p>
          <a:p>
            <a:r>
              <a:rPr lang="en-US" dirty="0"/>
              <a:t>College visits/overnights/fly-in programs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67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1222</Words>
  <Application>Microsoft Macintosh PowerPoint</Application>
  <PresentationFormat>Custom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Quotable</vt:lpstr>
      <vt:lpstr>Junior Parent Night Class of 2020</vt:lpstr>
      <vt:lpstr>Agenda</vt:lpstr>
      <vt:lpstr>College Counseling 101</vt:lpstr>
      <vt:lpstr>Overview of Application Timeline</vt:lpstr>
      <vt:lpstr>What is the right path for my student?</vt:lpstr>
      <vt:lpstr>Where should my student(s) apply?</vt:lpstr>
      <vt:lpstr>Where should my student(s) apply?</vt:lpstr>
      <vt:lpstr>The right “fit”</vt:lpstr>
      <vt:lpstr>How can we determine fit?</vt:lpstr>
      <vt:lpstr>What will they need?</vt:lpstr>
      <vt:lpstr>How to apply</vt:lpstr>
      <vt:lpstr>How to apply</vt:lpstr>
      <vt:lpstr>Each student is unique.</vt:lpstr>
      <vt:lpstr>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Junior Parent Night Class of 2020</dc:title>
  <dc:creator>Tracy Witz</dc:creator>
  <cp:lastModifiedBy>Christa Reichert</cp:lastModifiedBy>
  <cp:revision>6</cp:revision>
  <dcterms:created xsi:type="dcterms:W3CDTF">2018-10-01T20:46:17Z</dcterms:created>
  <dcterms:modified xsi:type="dcterms:W3CDTF">2018-10-03T16:10:18Z</dcterms:modified>
</cp:coreProperties>
</file>